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8" r:id="rId6"/>
    <p:sldId id="261" r:id="rId7"/>
    <p:sldId id="262" r:id="rId8"/>
    <p:sldId id="263" r:id="rId9"/>
    <p:sldId id="264" r:id="rId10"/>
    <p:sldId id="265" r:id="rId11"/>
    <p:sldId id="267" r:id="rId12"/>
    <p:sldId id="266" r:id="rId13"/>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6" d="100"/>
          <a:sy n="56" d="100"/>
        </p:scale>
        <p:origin x="610" y="43"/>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13.jpe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79CDFD31-6EBC-414A-A49B-06A61E89E2AD}" type="datetimeFigureOut">
              <a:rPr lang="en-US" smtClean="0"/>
              <a:t>4/13/2023</a:t>
            </a:fld>
            <a:endParaRPr lang="en-US"/>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6E1074F6-1952-4966-AF6C-798A98BFE65E}" type="slidenum">
              <a:rPr lang="en-US" smtClean="0"/>
              <a:t>‹#›</a:t>
            </a:fld>
            <a:endParaRPr lang="en-US"/>
          </a:p>
        </p:txBody>
      </p:sp>
    </p:spTree>
    <p:extLst>
      <p:ext uri="{BB962C8B-B14F-4D97-AF65-F5344CB8AC3E}">
        <p14:creationId xmlns:p14="http://schemas.microsoft.com/office/powerpoint/2010/main" val="8559939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1074F6-1952-4966-AF6C-798A98BFE65E}" type="slidenum">
              <a:rPr lang="en-US" smtClean="0"/>
              <a:t>6</a:t>
            </a:fld>
            <a:endParaRPr lang="en-US"/>
          </a:p>
        </p:txBody>
      </p:sp>
    </p:spTree>
    <p:extLst>
      <p:ext uri="{BB962C8B-B14F-4D97-AF65-F5344CB8AC3E}">
        <p14:creationId xmlns:p14="http://schemas.microsoft.com/office/powerpoint/2010/main" val="35344808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4/13/2023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0" i="0">
                <a:solidFill>
                  <a:schemeClr val="bg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2500" b="0" i="0">
                <a:solidFill>
                  <a:schemeClr val="bg1"/>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4/13/2023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0" i="0">
                <a:solidFill>
                  <a:schemeClr val="bg1"/>
                </a:solidFill>
                <a:latin typeface="Arial"/>
                <a:cs typeface="Arial"/>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4/13/2023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131313"/>
          </a:solidFill>
        </p:spPr>
        <p:txBody>
          <a:bodyPr wrap="square" lIns="0" tIns="0" rIns="0" bIns="0" rtlCol="0"/>
          <a:lstStyle/>
          <a:p>
            <a:endParaRPr/>
          </a:p>
        </p:txBody>
      </p:sp>
      <p:sp>
        <p:nvSpPr>
          <p:cNvPr id="17" name="bg object 17"/>
          <p:cNvSpPr/>
          <p:nvPr/>
        </p:nvSpPr>
        <p:spPr>
          <a:xfrm>
            <a:off x="0" y="4920325"/>
            <a:ext cx="3838559" cy="3952859"/>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3000" b="0" i="0">
                <a:solidFill>
                  <a:schemeClr val="bg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4/13/2023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4/13/2023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131313"/>
          </a:solidFill>
        </p:spPr>
        <p:txBody>
          <a:bodyPr wrap="square" lIns="0" tIns="0" rIns="0" bIns="0" rtlCol="0"/>
          <a:lstStyle/>
          <a:p>
            <a:endParaRPr/>
          </a:p>
        </p:txBody>
      </p:sp>
      <p:sp>
        <p:nvSpPr>
          <p:cNvPr id="2" name="Holder 2"/>
          <p:cNvSpPr>
            <a:spLocks noGrp="1"/>
          </p:cNvSpPr>
          <p:nvPr>
            <p:ph type="title"/>
          </p:nvPr>
        </p:nvSpPr>
        <p:spPr>
          <a:xfrm>
            <a:off x="1493311" y="1250598"/>
            <a:ext cx="15301376" cy="1742439"/>
          </a:xfrm>
          <a:prstGeom prst="rect">
            <a:avLst/>
          </a:prstGeom>
        </p:spPr>
        <p:txBody>
          <a:bodyPr wrap="square" lIns="0" tIns="0" rIns="0" bIns="0">
            <a:spAutoFit/>
          </a:bodyPr>
          <a:lstStyle>
            <a:lvl1pPr>
              <a:defRPr sz="3000" b="0" i="0">
                <a:solidFill>
                  <a:schemeClr val="bg1"/>
                </a:solidFill>
                <a:latin typeface="Arial"/>
                <a:cs typeface="Arial"/>
              </a:defRPr>
            </a:lvl1pPr>
          </a:lstStyle>
          <a:p>
            <a:endParaRPr/>
          </a:p>
        </p:txBody>
      </p:sp>
      <p:sp>
        <p:nvSpPr>
          <p:cNvPr id="3" name="Holder 3"/>
          <p:cNvSpPr>
            <a:spLocks noGrp="1"/>
          </p:cNvSpPr>
          <p:nvPr>
            <p:ph type="body" idx="1"/>
          </p:nvPr>
        </p:nvSpPr>
        <p:spPr>
          <a:xfrm>
            <a:off x="1815144" y="4866549"/>
            <a:ext cx="14657711" cy="3911600"/>
          </a:xfrm>
          <a:prstGeom prst="rect">
            <a:avLst/>
          </a:prstGeom>
        </p:spPr>
        <p:txBody>
          <a:bodyPr wrap="square" lIns="0" tIns="0" rIns="0" bIns="0">
            <a:spAutoFit/>
          </a:bodyPr>
          <a:lstStyle>
            <a:lvl1pPr>
              <a:defRPr sz="2500" b="0" i="0">
                <a:solidFill>
                  <a:schemeClr val="bg1"/>
                </a:solidFill>
                <a:latin typeface="Arial"/>
                <a:cs typeface="Aria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4/13/2023</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5" Type="http://schemas.openxmlformats.org/officeDocument/2006/relationships/image" Target="../media/image6.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eg"/><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eep Learning vs Neural Networks - Unite.AI">
            <a:extLst>
              <a:ext uri="{FF2B5EF4-FFF2-40B4-BE49-F238E27FC236}">
                <a16:creationId xmlns:a16="http://schemas.microsoft.com/office/drawing/2014/main" id="{2D463E8D-B14B-2B5C-27E5-3FF6C3B0FF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7296"/>
            <a:ext cx="18274352" cy="10314296"/>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2"/>
          <p:cNvSpPr/>
          <p:nvPr/>
        </p:nvSpPr>
        <p:spPr>
          <a:xfrm>
            <a:off x="11994619" y="4449856"/>
            <a:ext cx="6279733" cy="5845820"/>
          </a:xfrm>
          <a:prstGeom prst="rect">
            <a:avLst/>
          </a:prstGeom>
          <a:blipFill>
            <a:blip r:embed="rId3"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1524000" y="1754607"/>
            <a:ext cx="4267200" cy="474489"/>
          </a:xfrm>
          <a:prstGeom prst="rect">
            <a:avLst/>
          </a:prstGeom>
        </p:spPr>
        <p:txBody>
          <a:bodyPr vert="horz" wrap="square" lIns="0" tIns="12700" rIns="0" bIns="0" rtlCol="0">
            <a:spAutoFit/>
          </a:bodyPr>
          <a:lstStyle/>
          <a:p>
            <a:pPr marL="12700">
              <a:lnSpc>
                <a:spcPct val="100000"/>
              </a:lnSpc>
              <a:spcBef>
                <a:spcPts val="100"/>
              </a:spcBef>
            </a:pPr>
            <a:r>
              <a:rPr lang="en-US" spc="245" dirty="0">
                <a:solidFill>
                  <a:srgbClr val="0FB4BE"/>
                </a:solidFill>
              </a:rPr>
              <a:t>Project presentation</a:t>
            </a:r>
            <a:endParaRPr spc="185" dirty="0">
              <a:solidFill>
                <a:srgbClr val="0FB4BE"/>
              </a:solidFill>
            </a:endParaRPr>
          </a:p>
        </p:txBody>
      </p:sp>
      <p:sp>
        <p:nvSpPr>
          <p:cNvPr id="4" name="object 4"/>
          <p:cNvSpPr txBox="1"/>
          <p:nvPr/>
        </p:nvSpPr>
        <p:spPr>
          <a:xfrm>
            <a:off x="1066800" y="2552700"/>
            <a:ext cx="16992600" cy="2103396"/>
          </a:xfrm>
          <a:prstGeom prst="rect">
            <a:avLst/>
          </a:prstGeom>
        </p:spPr>
        <p:txBody>
          <a:bodyPr vert="horz" wrap="square" lIns="0" tIns="12700" rIns="0" bIns="0" rtlCol="0">
            <a:spAutoFit/>
          </a:bodyPr>
          <a:lstStyle/>
          <a:p>
            <a:pPr marL="0" marR="0">
              <a:lnSpc>
                <a:spcPct val="200000"/>
              </a:lnSpc>
              <a:spcBef>
                <a:spcPts val="0"/>
              </a:spcBef>
              <a:spcAft>
                <a:spcPts val="800"/>
              </a:spcAft>
            </a:pPr>
            <a:r>
              <a:rPr lang="en-US" sz="28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Generating High-Quality Text with Recurrent Neural Networks: A Deep Learning Project on Text Generation </a:t>
            </a:r>
            <a:endParaRPr lang="en-US" sz="14000" b="1" dirty="0">
              <a:solidFill>
                <a:schemeClr val="bg1"/>
              </a:solidFill>
              <a:effectLst/>
              <a:latin typeface="Arial"/>
              <a:ea typeface="Calibri" panose="020F0502020204030204" pitchFamily="34" charset="0"/>
              <a:cs typeface="Arial"/>
            </a:endParaRPr>
          </a:p>
          <a:p>
            <a:pPr marL="0" marR="0" algn="ctr">
              <a:lnSpc>
                <a:spcPct val="200000"/>
              </a:lnSpc>
              <a:spcBef>
                <a:spcPts val="0"/>
              </a:spcBef>
              <a:spcAft>
                <a:spcPts val="800"/>
              </a:spcAft>
            </a:pPr>
            <a:r>
              <a:rPr lang="en-US"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Member one</a:t>
            </a:r>
          </a:p>
          <a:p>
            <a:pPr marL="0" marR="0" algn="ctr">
              <a:lnSpc>
                <a:spcPct val="200000"/>
              </a:lnSpc>
              <a:spcBef>
                <a:spcPts val="0"/>
              </a:spcBef>
              <a:spcAft>
                <a:spcPts val="800"/>
              </a:spcAft>
            </a:pPr>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Member two</a:t>
            </a:r>
            <a:endParaRPr lang="en-US"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6" name="object 4">
            <a:extLst>
              <a:ext uri="{FF2B5EF4-FFF2-40B4-BE49-F238E27FC236}">
                <a16:creationId xmlns:a16="http://schemas.microsoft.com/office/drawing/2014/main" id="{8ABFAD6A-4F95-E3E5-8972-2FE3CE3FA381}"/>
              </a:ext>
            </a:extLst>
          </p:cNvPr>
          <p:cNvGrpSpPr/>
          <p:nvPr/>
        </p:nvGrpSpPr>
        <p:grpSpPr>
          <a:xfrm rot="10800000">
            <a:off x="228600" y="4076700"/>
            <a:ext cx="8645525" cy="6117590"/>
            <a:chOff x="9144000" y="0"/>
            <a:chExt cx="8645525" cy="6117590"/>
          </a:xfrm>
        </p:grpSpPr>
        <p:sp>
          <p:nvSpPr>
            <p:cNvPr id="7" name="object 5">
              <a:extLst>
                <a:ext uri="{FF2B5EF4-FFF2-40B4-BE49-F238E27FC236}">
                  <a16:creationId xmlns:a16="http://schemas.microsoft.com/office/drawing/2014/main" id="{94F14A7C-8F0A-3821-23F8-67640E87C6B7}"/>
                </a:ext>
              </a:extLst>
            </p:cNvPr>
            <p:cNvSpPr/>
            <p:nvPr/>
          </p:nvSpPr>
          <p:spPr>
            <a:xfrm>
              <a:off x="9144000" y="0"/>
              <a:ext cx="7162799" cy="4076120"/>
            </a:xfrm>
            <a:prstGeom prst="rect">
              <a:avLst/>
            </a:prstGeom>
            <a:blipFill>
              <a:blip r:embed="rId4" cstate="print"/>
              <a:stretch>
                <a:fillRect/>
              </a:stretch>
            </a:blipFill>
          </p:spPr>
          <p:txBody>
            <a:bodyPr wrap="square" lIns="0" tIns="0" rIns="0" bIns="0" rtlCol="0"/>
            <a:lstStyle/>
            <a:p>
              <a:endParaRPr/>
            </a:p>
          </p:txBody>
        </p:sp>
        <p:sp>
          <p:nvSpPr>
            <p:cNvPr id="8" name="object 6">
              <a:extLst>
                <a:ext uri="{FF2B5EF4-FFF2-40B4-BE49-F238E27FC236}">
                  <a16:creationId xmlns:a16="http://schemas.microsoft.com/office/drawing/2014/main" id="{14462AF3-75DC-6E82-9B2F-2B1FC508AAD9}"/>
                </a:ext>
              </a:extLst>
            </p:cNvPr>
            <p:cNvSpPr/>
            <p:nvPr/>
          </p:nvSpPr>
          <p:spPr>
            <a:xfrm>
              <a:off x="13695236" y="2037602"/>
              <a:ext cx="4094048" cy="4079854"/>
            </a:xfrm>
            <a:prstGeom prst="rect">
              <a:avLst/>
            </a:prstGeom>
            <a:blipFill>
              <a:blip r:embed="rId5" cstate="print"/>
              <a:stretch>
                <a:fillRect/>
              </a:stretch>
            </a:blipFill>
          </p:spPr>
          <p:txBody>
            <a:bodyPr wrap="square" lIns="0" tIns="0" rIns="0" bIns="0" rtlCol="0"/>
            <a:lstStyle/>
            <a:p>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143954" y="1333043"/>
            <a:ext cx="0" cy="7620634"/>
          </a:xfrm>
          <a:custGeom>
            <a:avLst/>
            <a:gdLst/>
            <a:ahLst/>
            <a:cxnLst/>
            <a:rect l="l" t="t" r="r" b="b"/>
            <a:pathLst>
              <a:path h="7620634">
                <a:moveTo>
                  <a:pt x="0" y="7620074"/>
                </a:moveTo>
                <a:lnTo>
                  <a:pt x="0" y="0"/>
                </a:lnTo>
              </a:path>
            </a:pathLst>
          </a:custGeom>
          <a:ln w="19051">
            <a:solidFill>
              <a:srgbClr val="0FB4BE"/>
            </a:solidFill>
          </a:ln>
        </p:spPr>
        <p:txBody>
          <a:bodyPr wrap="square" lIns="0" tIns="0" rIns="0" bIns="0" rtlCol="0"/>
          <a:lstStyle/>
          <a:p>
            <a:endParaRPr/>
          </a:p>
        </p:txBody>
      </p:sp>
      <p:sp>
        <p:nvSpPr>
          <p:cNvPr id="6" name="object 6"/>
          <p:cNvSpPr txBox="1"/>
          <p:nvPr/>
        </p:nvSpPr>
        <p:spPr>
          <a:xfrm>
            <a:off x="1752600" y="2247900"/>
            <a:ext cx="5812155" cy="4364655"/>
          </a:xfrm>
          <a:prstGeom prst="rect">
            <a:avLst/>
          </a:prstGeom>
        </p:spPr>
        <p:txBody>
          <a:bodyPr vert="horz" wrap="square" lIns="0" tIns="55244" rIns="0" bIns="0" rtlCol="0">
            <a:spAutoFit/>
          </a:bodyPr>
          <a:lstStyle/>
          <a:p>
            <a:pPr marL="12700" marR="538480">
              <a:lnSpc>
                <a:spcPts val="8330"/>
              </a:lnSpc>
              <a:spcBef>
                <a:spcPts val="434"/>
              </a:spcBef>
            </a:pPr>
            <a:r>
              <a:rPr lang="en-US" sz="7000" b="1" spc="250" dirty="0">
                <a:solidFill>
                  <a:srgbClr val="FFFFFF"/>
                </a:solidFill>
                <a:latin typeface="Arial"/>
                <a:cs typeface="Arial"/>
              </a:rPr>
              <a:t>Conclusion</a:t>
            </a:r>
          </a:p>
          <a:p>
            <a:pPr marL="12700" marR="538480">
              <a:lnSpc>
                <a:spcPts val="8330"/>
              </a:lnSpc>
              <a:spcBef>
                <a:spcPts val="434"/>
              </a:spcBef>
            </a:pPr>
            <a:r>
              <a:rPr lang="en-US" sz="7000" b="1" spc="250" dirty="0">
                <a:solidFill>
                  <a:srgbClr val="FFFFFF"/>
                </a:solidFill>
                <a:latin typeface="Arial"/>
                <a:cs typeface="Arial"/>
              </a:rPr>
              <a:t>And Future </a:t>
            </a:r>
          </a:p>
          <a:p>
            <a:pPr marL="12700" marR="538480">
              <a:lnSpc>
                <a:spcPts val="8330"/>
              </a:lnSpc>
              <a:spcBef>
                <a:spcPts val="434"/>
              </a:spcBef>
            </a:pPr>
            <a:r>
              <a:rPr lang="en-US" sz="7000" b="1" spc="250" dirty="0">
                <a:solidFill>
                  <a:srgbClr val="FFFFFF"/>
                </a:solidFill>
                <a:latin typeface="Arial"/>
                <a:cs typeface="Arial"/>
              </a:rPr>
              <a:t>works</a:t>
            </a:r>
            <a:endParaRPr sz="7000" dirty="0">
              <a:latin typeface="Arial"/>
              <a:cs typeface="Arial"/>
            </a:endParaRPr>
          </a:p>
          <a:p>
            <a:pPr marL="12700">
              <a:lnSpc>
                <a:spcPct val="100000"/>
              </a:lnSpc>
              <a:spcBef>
                <a:spcPts val="4275"/>
              </a:spcBef>
            </a:pPr>
            <a:r>
              <a:rPr lang="en-US" sz="3000" spc="114" dirty="0">
                <a:solidFill>
                  <a:srgbClr val="0FB4BE"/>
                </a:solidFill>
                <a:latin typeface="Arial"/>
                <a:cs typeface="Arial"/>
              </a:rPr>
              <a:t>Recurrent Neural Networks</a:t>
            </a:r>
            <a:endParaRPr sz="3000" dirty="0">
              <a:latin typeface="Arial"/>
              <a:cs typeface="Arial"/>
            </a:endParaRPr>
          </a:p>
        </p:txBody>
      </p:sp>
      <p:sp>
        <p:nvSpPr>
          <p:cNvPr id="9" name="Content Placeholder 2">
            <a:extLst>
              <a:ext uri="{FF2B5EF4-FFF2-40B4-BE49-F238E27FC236}">
                <a16:creationId xmlns:a16="http://schemas.microsoft.com/office/drawing/2014/main" id="{692A9647-FC40-13AF-A00F-20DE3A56B43A}"/>
              </a:ext>
            </a:extLst>
          </p:cNvPr>
          <p:cNvSpPr txBox="1">
            <a:spLocks/>
          </p:cNvSpPr>
          <p:nvPr/>
        </p:nvSpPr>
        <p:spPr>
          <a:xfrm>
            <a:off x="9601200" y="2019300"/>
            <a:ext cx="7924799" cy="6629400"/>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indent="-285750">
              <a:lnSpc>
                <a:spcPct val="200000"/>
              </a:lnSpc>
              <a:buFont typeface="Arial" panose="020B0604020202020204" pitchFamily="34" charset="0"/>
              <a:buChar char="•"/>
            </a:pPr>
            <a:r>
              <a:rPr lang="en-US" kern="0" dirty="0">
                <a:solidFill>
                  <a:schemeClr val="bg1"/>
                </a:solidFill>
                <a:latin typeface="Times New Roman" panose="02020603050405020304" pitchFamily="18" charset="0"/>
                <a:cs typeface="Times New Roman" panose="02020603050405020304" pitchFamily="18" charset="0"/>
              </a:rPr>
              <a:t>In this project, we successfully developed, trained, and evaluated a character-level RNN model with LSTM layers for text generation using TensorFlow.</a:t>
            </a:r>
          </a:p>
          <a:p>
            <a:pPr marL="285750" indent="-285750">
              <a:lnSpc>
                <a:spcPct val="200000"/>
              </a:lnSpc>
              <a:buFont typeface="Arial" panose="020B0604020202020204" pitchFamily="34" charset="0"/>
              <a:buChar char="•"/>
            </a:pPr>
            <a:r>
              <a:rPr lang="en-US" kern="0" dirty="0">
                <a:solidFill>
                  <a:schemeClr val="bg1"/>
                </a:solidFill>
                <a:latin typeface="Times New Roman" panose="02020603050405020304" pitchFamily="18" charset="0"/>
                <a:cs typeface="Times New Roman" panose="02020603050405020304" pitchFamily="18" charset="0"/>
              </a:rPr>
              <a:t>The model demonstrated the ability to generate text that was syntactically and semantically similar to the input corpus, imitating the style of Arthur Conan Doyle's "The Adventures of Sherlock Holmes.</a:t>
            </a:r>
          </a:p>
          <a:p>
            <a:pPr marL="285750" indent="-285750">
              <a:lnSpc>
                <a:spcPct val="200000"/>
              </a:lnSpc>
              <a:buFont typeface="Arial" panose="020B0604020202020204" pitchFamily="34" charset="0"/>
              <a:buChar char="•"/>
            </a:pPr>
            <a:r>
              <a:rPr lang="en-US" kern="0" dirty="0">
                <a:solidFill>
                  <a:schemeClr val="bg1"/>
                </a:solidFill>
                <a:latin typeface="Times New Roman" panose="02020603050405020304" pitchFamily="18" charset="0"/>
                <a:cs typeface="Times New Roman" panose="02020603050405020304" pitchFamily="18" charset="0"/>
              </a:rPr>
              <a:t>Although the generated text contained some inconsistencies, the overall sentence structure, vocabulary, and style resembled the original text. </a:t>
            </a:r>
          </a:p>
          <a:p>
            <a:pPr marL="285750" indent="-285750">
              <a:lnSpc>
                <a:spcPct val="200000"/>
              </a:lnSpc>
              <a:buFont typeface="Arial" panose="020B0604020202020204" pitchFamily="34" charset="0"/>
              <a:buChar char="•"/>
            </a:pPr>
            <a:r>
              <a:rPr lang="en-US" kern="0" dirty="0">
                <a:solidFill>
                  <a:schemeClr val="bg1"/>
                </a:solidFill>
                <a:latin typeface="Times New Roman" panose="02020603050405020304" pitchFamily="18" charset="0"/>
                <a:cs typeface="Times New Roman" panose="02020603050405020304" pitchFamily="18" charset="0"/>
              </a:rPr>
              <a:t>Finally, our project demonstrated the potential of RNN models with LSTM layers for text generation.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8"/>
          <p:cNvSpPr txBox="1">
            <a:spLocks noGrp="1"/>
          </p:cNvSpPr>
          <p:nvPr>
            <p:ph type="title"/>
          </p:nvPr>
        </p:nvSpPr>
        <p:spPr>
          <a:xfrm>
            <a:off x="6019800" y="151988"/>
            <a:ext cx="11349355" cy="1120177"/>
          </a:xfrm>
          <a:prstGeom prst="rect">
            <a:avLst/>
          </a:prstGeom>
        </p:spPr>
        <p:txBody>
          <a:bodyPr vert="horz" wrap="square" lIns="0" tIns="55244" rIns="0" bIns="0" rtlCol="0">
            <a:spAutoFit/>
          </a:bodyPr>
          <a:lstStyle/>
          <a:p>
            <a:pPr marL="12700" marR="5080">
              <a:lnSpc>
                <a:spcPts val="8330"/>
              </a:lnSpc>
              <a:spcBef>
                <a:spcPts val="434"/>
              </a:spcBef>
            </a:pPr>
            <a:r>
              <a:rPr lang="en-US" sz="7000" b="1" spc="204" dirty="0"/>
              <a:t>REFERENCES</a:t>
            </a:r>
            <a:endParaRPr sz="7000" dirty="0">
              <a:latin typeface="Arial"/>
              <a:cs typeface="Arial"/>
            </a:endParaRPr>
          </a:p>
        </p:txBody>
      </p:sp>
      <p:sp>
        <p:nvSpPr>
          <p:cNvPr id="9" name="object 9"/>
          <p:cNvSpPr/>
          <p:nvPr/>
        </p:nvSpPr>
        <p:spPr>
          <a:xfrm>
            <a:off x="1747520" y="1272165"/>
            <a:ext cx="14792960" cy="0"/>
          </a:xfrm>
          <a:custGeom>
            <a:avLst/>
            <a:gdLst/>
            <a:ahLst/>
            <a:cxnLst/>
            <a:rect l="l" t="t" r="r" b="b"/>
            <a:pathLst>
              <a:path w="14792960">
                <a:moveTo>
                  <a:pt x="0" y="0"/>
                </a:moveTo>
                <a:lnTo>
                  <a:pt x="14792418" y="0"/>
                </a:lnTo>
              </a:path>
            </a:pathLst>
          </a:custGeom>
          <a:ln w="19050">
            <a:solidFill>
              <a:srgbClr val="0FB4BE"/>
            </a:solidFill>
          </a:ln>
        </p:spPr>
        <p:txBody>
          <a:bodyPr wrap="square" lIns="0" tIns="0" rIns="0" bIns="0" rtlCol="0"/>
          <a:lstStyle/>
          <a:p>
            <a:endParaRPr/>
          </a:p>
        </p:txBody>
      </p:sp>
      <p:sp>
        <p:nvSpPr>
          <p:cNvPr id="11" name="TextBox 10">
            <a:extLst>
              <a:ext uri="{FF2B5EF4-FFF2-40B4-BE49-F238E27FC236}">
                <a16:creationId xmlns:a16="http://schemas.microsoft.com/office/drawing/2014/main" id="{8DC1058C-69D9-BD2D-4364-6A6779DB6B64}"/>
              </a:ext>
            </a:extLst>
          </p:cNvPr>
          <p:cNvSpPr txBox="1"/>
          <p:nvPr/>
        </p:nvSpPr>
        <p:spPr>
          <a:xfrm>
            <a:off x="1485900" y="1272165"/>
            <a:ext cx="15316200" cy="8420510"/>
          </a:xfrm>
          <a:prstGeom prst="rect">
            <a:avLst/>
          </a:prstGeom>
          <a:noFill/>
        </p:spPr>
        <p:txBody>
          <a:bodyPr wrap="square">
            <a:spAutoFit/>
          </a:bodyPr>
          <a:lstStyle/>
          <a:p>
            <a:pPr marL="342900" marR="0" lvl="0" indent="-342900">
              <a:lnSpc>
                <a:spcPct val="200000"/>
              </a:lnSpc>
              <a:spcBef>
                <a:spcPts val="0"/>
              </a:spcBef>
              <a:spcAft>
                <a:spcPts val="0"/>
              </a:spcAft>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Hochreiter, S., &amp; Schmidhuber, J. (1997). Long short-term memory. Neural computation, 9(8), 1735-1780.</a:t>
            </a:r>
          </a:p>
          <a:p>
            <a:pPr marL="342900" marR="0" lvl="0" indent="-342900">
              <a:lnSpc>
                <a:spcPct val="200000"/>
              </a:lnSpc>
              <a:spcBef>
                <a:spcPts val="0"/>
              </a:spcBef>
              <a:spcAft>
                <a:spcPts val="0"/>
              </a:spcAft>
              <a:buFont typeface="Symbol" panose="05050102010706020507" pitchFamily="18" charset="2"/>
              <a:buChar char=""/>
            </a:pP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Sutskever</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I.,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Vinyals</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O., &amp; Le, Q. V. (2014). Sequence to sequence learning with neural networks. In Advances in neural information processing systems (pp. 3104-3112).</a:t>
            </a:r>
          </a:p>
          <a:p>
            <a:pPr marL="342900" marR="0" lvl="0" indent="-342900">
              <a:lnSpc>
                <a:spcPct val="200000"/>
              </a:lnSpc>
              <a:spcBef>
                <a:spcPts val="0"/>
              </a:spcBef>
              <a:spcAft>
                <a:spcPts val="0"/>
              </a:spcAft>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Chung, J.,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Gulcehre</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 Cho, K., &amp;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Bengio</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Y. (2014). Empirical evaluation of gated recurrent neural networks on sequence modeling.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arXiv</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preprint arXiv:1412.3555.</a:t>
            </a:r>
          </a:p>
          <a:p>
            <a:pPr marL="342900" marR="0" lvl="0" indent="-342900">
              <a:lnSpc>
                <a:spcPct val="200000"/>
              </a:lnSpc>
              <a:spcBef>
                <a:spcPts val="0"/>
              </a:spcBef>
              <a:spcAft>
                <a:spcPts val="0"/>
              </a:spcAft>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Yu, L., Zhang, W., Wang, J., &amp; Yu, Y. (2016).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Seqgan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Sequence generative adversarial nets with policy gradient.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arXiv</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preprint arXiv:1609.05473.</a:t>
            </a:r>
          </a:p>
          <a:p>
            <a:pPr marL="342900" marR="0" lvl="0" indent="-342900">
              <a:lnSpc>
                <a:spcPct val="200000"/>
              </a:lnSpc>
              <a:spcBef>
                <a:spcPts val="0"/>
              </a:spcBef>
              <a:spcAft>
                <a:spcPts val="0"/>
              </a:spcAft>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Bahdanau, D., Cho, K., &amp;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Bengio</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Y. (2014). Neural machine translation by jointly learning to align and translate.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arXiv</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preprint arXiv:1409.0473.</a:t>
            </a:r>
          </a:p>
          <a:p>
            <a:pPr marL="342900" marR="0" lvl="0" indent="-342900">
              <a:lnSpc>
                <a:spcPct val="200000"/>
              </a:lnSpc>
              <a:spcBef>
                <a:spcPts val="0"/>
              </a:spcBef>
              <a:spcAft>
                <a:spcPts val="0"/>
              </a:spcAft>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Vaswani, A.,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Shazeer</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 Parmar, N.,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Uszkoreit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J., Jones, L., Gomez, A. N., ... &amp;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Polosukhin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I. (2017). Attention is all you need. In Advances in neural information processing systems (pp. 5998-6008).</a:t>
            </a:r>
          </a:p>
          <a:p>
            <a:pPr marL="342900" marR="0" lvl="0" indent="-342900">
              <a:lnSpc>
                <a:spcPct val="200000"/>
              </a:lnSpc>
              <a:spcBef>
                <a:spcPts val="0"/>
              </a:spcBef>
              <a:spcAft>
                <a:spcPts val="0"/>
              </a:spcAft>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Devlin, J., Chang, M. W., Lee, K., &amp; Toutanova, K. (2018). BERT: Pre-training of deep bidirectional transformers for language understanding.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arXiv</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preprint arXiv:1810.04805.</a:t>
            </a:r>
          </a:p>
          <a:p>
            <a:pPr marL="342900" marR="0" lvl="0" indent="-342900">
              <a:lnSpc>
                <a:spcPct val="200000"/>
              </a:lnSpc>
              <a:spcBef>
                <a:spcPts val="0"/>
              </a:spcBef>
              <a:spcAft>
                <a:spcPts val="0"/>
              </a:spcAft>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Radford, A., Narasimhan, K.,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Salimans</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T., &amp;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Sutskever</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I. (2018). Improving language understanding by generative pre-training.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OpenAI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Blog, 1(2).</a:t>
            </a:r>
          </a:p>
          <a:p>
            <a:pPr marL="342900" marR="0" lvl="0" indent="-342900">
              <a:lnSpc>
                <a:spcPct val="200000"/>
              </a:lnSpc>
              <a:spcBef>
                <a:spcPts val="0"/>
              </a:spcBef>
              <a:spcAft>
                <a:spcPts val="800"/>
              </a:spcAft>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Zellers, R., Holtzman, A.,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Rashkin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H., Bisk, Y., Farhadi, A.,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Roesner</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F., &amp; Choi, Y. (2019). Defending against neural fake news. In Advances in Neural Information Processing Systems (pp. 9054-9065).</a:t>
            </a:r>
          </a:p>
          <a:p>
            <a:pPr marL="0" marR="0">
              <a:lnSpc>
                <a:spcPct val="200000"/>
              </a:lnSpc>
              <a:spcBef>
                <a:spcPts val="0"/>
              </a:spcBef>
              <a:spcAft>
                <a:spcPts val="80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26688" y="8134999"/>
            <a:ext cx="10012045" cy="482600"/>
          </a:xfrm>
          <a:prstGeom prst="rect">
            <a:avLst/>
          </a:prstGeom>
        </p:spPr>
        <p:txBody>
          <a:bodyPr vert="horz" wrap="square" lIns="0" tIns="12700" rIns="0" bIns="0" rtlCol="0">
            <a:spAutoFit/>
          </a:bodyPr>
          <a:lstStyle/>
          <a:p>
            <a:pPr marL="12700">
              <a:lnSpc>
                <a:spcPct val="100000"/>
              </a:lnSpc>
              <a:spcBef>
                <a:spcPts val="100"/>
              </a:spcBef>
            </a:pPr>
            <a:r>
              <a:rPr sz="3000" spc="155" dirty="0">
                <a:solidFill>
                  <a:srgbClr val="0FB4BE"/>
                </a:solidFill>
                <a:latin typeface="Arial"/>
                <a:cs typeface="Arial"/>
              </a:rPr>
              <a:t>Send</a:t>
            </a:r>
            <a:r>
              <a:rPr sz="3000" spc="60" dirty="0">
                <a:solidFill>
                  <a:srgbClr val="0FB4BE"/>
                </a:solidFill>
                <a:latin typeface="Arial"/>
                <a:cs typeface="Arial"/>
              </a:rPr>
              <a:t> </a:t>
            </a:r>
            <a:r>
              <a:rPr sz="3000" spc="200" dirty="0">
                <a:solidFill>
                  <a:srgbClr val="0FB4BE"/>
                </a:solidFill>
                <a:latin typeface="Arial"/>
                <a:cs typeface="Arial"/>
              </a:rPr>
              <a:t>it</a:t>
            </a:r>
            <a:r>
              <a:rPr sz="3000" spc="60" dirty="0">
                <a:solidFill>
                  <a:srgbClr val="0FB4BE"/>
                </a:solidFill>
                <a:latin typeface="Arial"/>
                <a:cs typeface="Arial"/>
              </a:rPr>
              <a:t> </a:t>
            </a:r>
            <a:r>
              <a:rPr sz="3000" spc="260" dirty="0">
                <a:solidFill>
                  <a:srgbClr val="0FB4BE"/>
                </a:solidFill>
                <a:latin typeface="Arial"/>
                <a:cs typeface="Arial"/>
              </a:rPr>
              <a:t>to</a:t>
            </a:r>
            <a:r>
              <a:rPr sz="3000" spc="65" dirty="0">
                <a:solidFill>
                  <a:srgbClr val="0FB4BE"/>
                </a:solidFill>
                <a:latin typeface="Arial"/>
                <a:cs typeface="Arial"/>
              </a:rPr>
              <a:t> </a:t>
            </a:r>
            <a:r>
              <a:rPr sz="3000" spc="260" dirty="0">
                <a:solidFill>
                  <a:srgbClr val="0FB4BE"/>
                </a:solidFill>
                <a:latin typeface="Arial"/>
                <a:cs typeface="Arial"/>
              </a:rPr>
              <a:t>us</a:t>
            </a:r>
            <a:r>
              <a:rPr sz="3000" spc="260" dirty="0">
                <a:solidFill>
                  <a:srgbClr val="FFFFFF"/>
                </a:solidFill>
                <a:latin typeface="Arial"/>
                <a:cs typeface="Arial"/>
              </a:rPr>
              <a:t>!</a:t>
            </a:r>
            <a:r>
              <a:rPr sz="3000" spc="60" dirty="0">
                <a:solidFill>
                  <a:srgbClr val="FFFFFF"/>
                </a:solidFill>
                <a:latin typeface="Arial"/>
                <a:cs typeface="Arial"/>
              </a:rPr>
              <a:t> </a:t>
            </a:r>
            <a:r>
              <a:rPr sz="3000" spc="170" dirty="0">
                <a:solidFill>
                  <a:srgbClr val="FFFFFF"/>
                </a:solidFill>
                <a:latin typeface="Arial"/>
                <a:cs typeface="Arial"/>
              </a:rPr>
              <a:t>We</a:t>
            </a:r>
            <a:r>
              <a:rPr sz="3000" spc="65" dirty="0">
                <a:solidFill>
                  <a:srgbClr val="FFFFFF"/>
                </a:solidFill>
                <a:latin typeface="Arial"/>
                <a:cs typeface="Arial"/>
              </a:rPr>
              <a:t> </a:t>
            </a:r>
            <a:r>
              <a:rPr sz="3000" spc="265" dirty="0">
                <a:solidFill>
                  <a:srgbClr val="FFFFFF"/>
                </a:solidFill>
                <a:latin typeface="Arial"/>
                <a:cs typeface="Arial"/>
              </a:rPr>
              <a:t>hope</a:t>
            </a:r>
            <a:r>
              <a:rPr sz="3000" spc="60" dirty="0">
                <a:solidFill>
                  <a:srgbClr val="FFFFFF"/>
                </a:solidFill>
                <a:latin typeface="Arial"/>
                <a:cs typeface="Arial"/>
              </a:rPr>
              <a:t> </a:t>
            </a:r>
            <a:r>
              <a:rPr sz="3000" spc="254" dirty="0">
                <a:solidFill>
                  <a:srgbClr val="FFFFFF"/>
                </a:solidFill>
                <a:latin typeface="Arial"/>
                <a:cs typeface="Arial"/>
              </a:rPr>
              <a:t>you</a:t>
            </a:r>
            <a:r>
              <a:rPr sz="3000" spc="65" dirty="0">
                <a:solidFill>
                  <a:srgbClr val="FFFFFF"/>
                </a:solidFill>
                <a:latin typeface="Arial"/>
                <a:cs typeface="Arial"/>
              </a:rPr>
              <a:t> </a:t>
            </a:r>
            <a:r>
              <a:rPr sz="3000" spc="235" dirty="0">
                <a:solidFill>
                  <a:srgbClr val="FFFFFF"/>
                </a:solidFill>
                <a:latin typeface="Arial"/>
                <a:cs typeface="Arial"/>
              </a:rPr>
              <a:t>learned</a:t>
            </a:r>
            <a:r>
              <a:rPr sz="3000" spc="60" dirty="0">
                <a:solidFill>
                  <a:srgbClr val="FFFFFF"/>
                </a:solidFill>
                <a:latin typeface="Arial"/>
                <a:cs typeface="Arial"/>
              </a:rPr>
              <a:t> </a:t>
            </a:r>
            <a:r>
              <a:rPr sz="3000" spc="275" dirty="0">
                <a:solidFill>
                  <a:srgbClr val="FFFFFF"/>
                </a:solidFill>
                <a:latin typeface="Arial"/>
                <a:cs typeface="Arial"/>
              </a:rPr>
              <a:t>something</a:t>
            </a:r>
            <a:r>
              <a:rPr sz="3000" spc="65" dirty="0">
                <a:solidFill>
                  <a:srgbClr val="FFFFFF"/>
                </a:solidFill>
                <a:latin typeface="Arial"/>
                <a:cs typeface="Arial"/>
              </a:rPr>
              <a:t> </a:t>
            </a:r>
            <a:r>
              <a:rPr sz="3000" spc="160" dirty="0">
                <a:solidFill>
                  <a:srgbClr val="FFFFFF"/>
                </a:solidFill>
                <a:latin typeface="Arial"/>
                <a:cs typeface="Arial"/>
              </a:rPr>
              <a:t>new.</a:t>
            </a:r>
            <a:endParaRPr sz="3000">
              <a:latin typeface="Arial"/>
              <a:cs typeface="Arial"/>
            </a:endParaRPr>
          </a:p>
        </p:txBody>
      </p:sp>
      <p:sp>
        <p:nvSpPr>
          <p:cNvPr id="3" name="object 3"/>
          <p:cNvSpPr txBox="1"/>
          <p:nvPr/>
        </p:nvSpPr>
        <p:spPr>
          <a:xfrm>
            <a:off x="1626688" y="4670719"/>
            <a:ext cx="9150350" cy="2768600"/>
          </a:xfrm>
          <a:prstGeom prst="rect">
            <a:avLst/>
          </a:prstGeom>
        </p:spPr>
        <p:txBody>
          <a:bodyPr vert="horz" wrap="square" lIns="0" tIns="12700" rIns="0" bIns="0" rtlCol="0">
            <a:spAutoFit/>
          </a:bodyPr>
          <a:lstStyle/>
          <a:p>
            <a:pPr marL="12700" marR="5080">
              <a:lnSpc>
                <a:spcPct val="100000"/>
              </a:lnSpc>
              <a:spcBef>
                <a:spcPts val="100"/>
              </a:spcBef>
            </a:pPr>
            <a:r>
              <a:rPr sz="9000" b="1" spc="155" dirty="0">
                <a:solidFill>
                  <a:srgbClr val="FFFFFF"/>
                </a:solidFill>
                <a:latin typeface="Arial"/>
                <a:cs typeface="Arial"/>
              </a:rPr>
              <a:t>Do </a:t>
            </a:r>
            <a:r>
              <a:rPr sz="9000" b="1" spc="445" dirty="0">
                <a:solidFill>
                  <a:srgbClr val="FFFFFF"/>
                </a:solidFill>
                <a:latin typeface="Arial"/>
                <a:cs typeface="Arial"/>
              </a:rPr>
              <a:t>you </a:t>
            </a:r>
            <a:r>
              <a:rPr sz="9000" b="1" spc="680" dirty="0">
                <a:solidFill>
                  <a:srgbClr val="FFFFFF"/>
                </a:solidFill>
                <a:latin typeface="Arial"/>
                <a:cs typeface="Arial"/>
              </a:rPr>
              <a:t>have  </a:t>
            </a:r>
            <a:r>
              <a:rPr sz="9000" b="1" spc="735" dirty="0">
                <a:solidFill>
                  <a:srgbClr val="FFFFFF"/>
                </a:solidFill>
                <a:latin typeface="Arial"/>
                <a:cs typeface="Arial"/>
              </a:rPr>
              <a:t>any</a:t>
            </a:r>
            <a:r>
              <a:rPr sz="9000" b="1" spc="125" dirty="0">
                <a:solidFill>
                  <a:srgbClr val="FFFFFF"/>
                </a:solidFill>
                <a:latin typeface="Arial"/>
                <a:cs typeface="Arial"/>
              </a:rPr>
              <a:t> </a:t>
            </a:r>
            <a:r>
              <a:rPr sz="9000" b="1" spc="340" dirty="0">
                <a:solidFill>
                  <a:srgbClr val="FFFFFF"/>
                </a:solidFill>
                <a:latin typeface="Arial"/>
                <a:cs typeface="Arial"/>
              </a:rPr>
              <a:t>questions?</a:t>
            </a:r>
            <a:endParaRPr sz="9000">
              <a:latin typeface="Arial"/>
              <a:cs typeface="Arial"/>
            </a:endParaRPr>
          </a:p>
        </p:txBody>
      </p:sp>
      <p:grpSp>
        <p:nvGrpSpPr>
          <p:cNvPr id="4" name="object 4"/>
          <p:cNvGrpSpPr/>
          <p:nvPr/>
        </p:nvGrpSpPr>
        <p:grpSpPr>
          <a:xfrm>
            <a:off x="9144000" y="0"/>
            <a:ext cx="8645525" cy="6117590"/>
            <a:chOff x="9144000" y="0"/>
            <a:chExt cx="8645525" cy="6117590"/>
          </a:xfrm>
        </p:grpSpPr>
        <p:sp>
          <p:nvSpPr>
            <p:cNvPr id="5" name="object 5"/>
            <p:cNvSpPr/>
            <p:nvPr/>
          </p:nvSpPr>
          <p:spPr>
            <a:xfrm>
              <a:off x="9144000" y="0"/>
              <a:ext cx="7162799" cy="4076120"/>
            </a:xfrm>
            <a:prstGeom prst="rect">
              <a:avLst/>
            </a:prstGeom>
            <a:blipFill>
              <a:blip r:embed="rId2" cstate="print"/>
              <a:stretch>
                <a:fillRect/>
              </a:stretch>
            </a:blipFill>
          </p:spPr>
          <p:txBody>
            <a:bodyPr wrap="square" lIns="0" tIns="0" rIns="0" bIns="0" rtlCol="0"/>
            <a:lstStyle/>
            <a:p>
              <a:endParaRPr/>
            </a:p>
          </p:txBody>
        </p:sp>
        <p:sp>
          <p:nvSpPr>
            <p:cNvPr id="6" name="object 6"/>
            <p:cNvSpPr/>
            <p:nvPr/>
          </p:nvSpPr>
          <p:spPr>
            <a:xfrm>
              <a:off x="13695236" y="2037602"/>
              <a:ext cx="4094048" cy="4079854"/>
            </a:xfrm>
            <a:prstGeom prst="rect">
              <a:avLst/>
            </a:prstGeom>
            <a:blipFill>
              <a:blip r:embed="rId3" cstate="print"/>
              <a:stretch>
                <a:fillRect/>
              </a:stretch>
            </a:blipFill>
          </p:spPr>
          <p:txBody>
            <a:bodyPr wrap="square" lIns="0" tIns="0" rIns="0" bIns="0" rtlCol="0"/>
            <a:lstStyle/>
            <a:p>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613123" y="1328132"/>
            <a:ext cx="1904999" cy="6696062"/>
          </a:xfrm>
          <a:prstGeom prst="rect">
            <a:avLst/>
          </a:prstGeom>
          <a:blipFill>
            <a:blip r:embed="rId2" cstate="print"/>
            <a:stretch>
              <a:fillRect/>
            </a:stretch>
          </a:blipFill>
        </p:spPr>
        <p:txBody>
          <a:bodyPr wrap="square" lIns="0" tIns="0" rIns="0" bIns="0" rtlCol="0"/>
          <a:lstStyle/>
          <a:p>
            <a:endParaRPr/>
          </a:p>
        </p:txBody>
      </p:sp>
      <p:sp>
        <p:nvSpPr>
          <p:cNvPr id="3" name="object 3"/>
          <p:cNvSpPr txBox="1"/>
          <p:nvPr/>
        </p:nvSpPr>
        <p:spPr>
          <a:xfrm>
            <a:off x="10578185" y="1630896"/>
            <a:ext cx="3790950" cy="406400"/>
          </a:xfrm>
          <a:prstGeom prst="rect">
            <a:avLst/>
          </a:prstGeom>
        </p:spPr>
        <p:txBody>
          <a:bodyPr vert="horz" wrap="square" lIns="0" tIns="12700" rIns="0" bIns="0" rtlCol="0">
            <a:spAutoFit/>
          </a:bodyPr>
          <a:lstStyle/>
          <a:p>
            <a:pPr marL="12700">
              <a:lnSpc>
                <a:spcPct val="100000"/>
              </a:lnSpc>
              <a:spcBef>
                <a:spcPts val="100"/>
              </a:spcBef>
            </a:pPr>
            <a:r>
              <a:rPr lang="en-US" sz="2500" spc="145" dirty="0">
                <a:solidFill>
                  <a:srgbClr val="FFFFFF"/>
                </a:solidFill>
                <a:latin typeface="Arial"/>
                <a:cs typeface="Arial"/>
              </a:rPr>
              <a:t>Introduction</a:t>
            </a:r>
            <a:endParaRPr sz="2500" dirty="0">
              <a:latin typeface="Arial"/>
              <a:cs typeface="Arial"/>
            </a:endParaRPr>
          </a:p>
        </p:txBody>
      </p:sp>
      <p:sp>
        <p:nvSpPr>
          <p:cNvPr id="4" name="object 4"/>
          <p:cNvSpPr txBox="1"/>
          <p:nvPr/>
        </p:nvSpPr>
        <p:spPr>
          <a:xfrm>
            <a:off x="10578185" y="2945706"/>
            <a:ext cx="4771390" cy="406400"/>
          </a:xfrm>
          <a:prstGeom prst="rect">
            <a:avLst/>
          </a:prstGeom>
        </p:spPr>
        <p:txBody>
          <a:bodyPr vert="horz" wrap="square" lIns="0" tIns="12700" rIns="0" bIns="0" rtlCol="0">
            <a:spAutoFit/>
          </a:bodyPr>
          <a:lstStyle/>
          <a:p>
            <a:pPr marL="12700">
              <a:lnSpc>
                <a:spcPct val="100000"/>
              </a:lnSpc>
              <a:spcBef>
                <a:spcPts val="100"/>
              </a:spcBef>
            </a:pPr>
            <a:r>
              <a:rPr lang="en-US" sz="2500" spc="145" dirty="0">
                <a:solidFill>
                  <a:srgbClr val="FFFFFF"/>
                </a:solidFill>
                <a:latin typeface="Arial"/>
                <a:cs typeface="Arial"/>
              </a:rPr>
              <a:t>Related work</a:t>
            </a:r>
            <a:endParaRPr sz="2500" dirty="0">
              <a:latin typeface="Arial"/>
              <a:cs typeface="Arial"/>
            </a:endParaRPr>
          </a:p>
        </p:txBody>
      </p:sp>
      <p:sp>
        <p:nvSpPr>
          <p:cNvPr id="5" name="object 5"/>
          <p:cNvSpPr txBox="1"/>
          <p:nvPr/>
        </p:nvSpPr>
        <p:spPr>
          <a:xfrm>
            <a:off x="10578185" y="4250990"/>
            <a:ext cx="4697730" cy="4385816"/>
          </a:xfrm>
          <a:prstGeom prst="rect">
            <a:avLst/>
          </a:prstGeom>
        </p:spPr>
        <p:txBody>
          <a:bodyPr vert="horz" wrap="square" lIns="0" tIns="12700" rIns="0" bIns="0" rtlCol="0">
            <a:spAutoFit/>
          </a:bodyPr>
          <a:lstStyle/>
          <a:p>
            <a:pPr marL="12700">
              <a:lnSpc>
                <a:spcPct val="100000"/>
              </a:lnSpc>
              <a:spcBef>
                <a:spcPts val="100"/>
              </a:spcBef>
            </a:pPr>
            <a:r>
              <a:rPr lang="en-US" sz="2500" spc="-50" dirty="0">
                <a:solidFill>
                  <a:srgbClr val="FFFFFF"/>
                </a:solidFill>
                <a:latin typeface="Arial"/>
                <a:cs typeface="Arial"/>
              </a:rPr>
              <a:t>Dataset</a:t>
            </a:r>
            <a:endParaRPr sz="2500" dirty="0">
              <a:latin typeface="Arial"/>
              <a:cs typeface="Arial"/>
            </a:endParaRPr>
          </a:p>
          <a:p>
            <a:pPr marL="12700" marR="196215">
              <a:lnSpc>
                <a:spcPct val="342600"/>
              </a:lnSpc>
            </a:pPr>
            <a:r>
              <a:rPr lang="en-US" sz="2500" spc="145" dirty="0">
                <a:solidFill>
                  <a:srgbClr val="FFFFFF"/>
                </a:solidFill>
                <a:latin typeface="Arial"/>
                <a:cs typeface="Arial"/>
              </a:rPr>
              <a:t>RL Environment</a:t>
            </a:r>
          </a:p>
          <a:p>
            <a:pPr marL="12700" marR="196215">
              <a:lnSpc>
                <a:spcPct val="342600"/>
              </a:lnSpc>
            </a:pPr>
            <a:r>
              <a:rPr sz="2500" spc="110" dirty="0">
                <a:solidFill>
                  <a:srgbClr val="FFFFFF"/>
                </a:solidFill>
                <a:latin typeface="Arial"/>
                <a:cs typeface="Arial"/>
              </a:rPr>
              <a:t> </a:t>
            </a:r>
            <a:r>
              <a:rPr lang="en-US" sz="2500" spc="110" dirty="0">
                <a:solidFill>
                  <a:srgbClr val="FFFFFF"/>
                </a:solidFill>
                <a:latin typeface="Arial"/>
                <a:cs typeface="Arial"/>
              </a:rPr>
              <a:t>Methodology</a:t>
            </a:r>
            <a:endParaRPr sz="2500" dirty="0">
              <a:latin typeface="Arial"/>
              <a:cs typeface="Arial"/>
            </a:endParaRPr>
          </a:p>
          <a:p>
            <a:pPr>
              <a:lnSpc>
                <a:spcPct val="100000"/>
              </a:lnSpc>
            </a:pPr>
            <a:endParaRPr sz="4100" dirty="0">
              <a:latin typeface="Arial"/>
              <a:cs typeface="Arial"/>
            </a:endParaRPr>
          </a:p>
          <a:p>
            <a:pPr marL="12700">
              <a:lnSpc>
                <a:spcPct val="100000"/>
              </a:lnSpc>
              <a:spcBef>
                <a:spcPts val="2560"/>
              </a:spcBef>
            </a:pPr>
            <a:r>
              <a:rPr lang="en-US" sz="2500" spc="60" dirty="0">
                <a:solidFill>
                  <a:srgbClr val="FFFFFF"/>
                </a:solidFill>
                <a:latin typeface="Arial"/>
                <a:cs typeface="Arial"/>
              </a:rPr>
              <a:t>Experiment and results</a:t>
            </a:r>
            <a:endParaRPr sz="2500" dirty="0">
              <a:latin typeface="Arial"/>
              <a:cs typeface="Arial"/>
            </a:endParaRPr>
          </a:p>
        </p:txBody>
      </p:sp>
      <p:sp>
        <p:nvSpPr>
          <p:cNvPr id="6" name="object 6"/>
          <p:cNvSpPr/>
          <p:nvPr/>
        </p:nvSpPr>
        <p:spPr>
          <a:xfrm>
            <a:off x="10590885" y="2532926"/>
            <a:ext cx="5887720" cy="0"/>
          </a:xfrm>
          <a:custGeom>
            <a:avLst/>
            <a:gdLst/>
            <a:ahLst/>
            <a:cxnLst/>
            <a:rect l="l" t="t" r="r" b="b"/>
            <a:pathLst>
              <a:path w="5887719">
                <a:moveTo>
                  <a:pt x="0" y="0"/>
                </a:moveTo>
                <a:lnTo>
                  <a:pt x="5887373" y="0"/>
                </a:lnTo>
              </a:path>
            </a:pathLst>
          </a:custGeom>
          <a:ln w="19050">
            <a:solidFill>
              <a:srgbClr val="0FB4BE"/>
            </a:solidFill>
          </a:ln>
        </p:spPr>
        <p:txBody>
          <a:bodyPr wrap="square" lIns="0" tIns="0" rIns="0" bIns="0" rtlCol="0"/>
          <a:lstStyle/>
          <a:p>
            <a:endParaRPr/>
          </a:p>
        </p:txBody>
      </p:sp>
      <p:sp>
        <p:nvSpPr>
          <p:cNvPr id="7" name="object 7"/>
          <p:cNvSpPr/>
          <p:nvPr/>
        </p:nvSpPr>
        <p:spPr>
          <a:xfrm>
            <a:off x="10590885" y="3838213"/>
            <a:ext cx="5887720" cy="0"/>
          </a:xfrm>
          <a:custGeom>
            <a:avLst/>
            <a:gdLst/>
            <a:ahLst/>
            <a:cxnLst/>
            <a:rect l="l" t="t" r="r" b="b"/>
            <a:pathLst>
              <a:path w="5887719">
                <a:moveTo>
                  <a:pt x="0" y="0"/>
                </a:moveTo>
                <a:lnTo>
                  <a:pt x="5887373" y="0"/>
                </a:lnTo>
              </a:path>
            </a:pathLst>
          </a:custGeom>
          <a:ln w="19050">
            <a:solidFill>
              <a:srgbClr val="0FB4BE"/>
            </a:solidFill>
          </a:ln>
        </p:spPr>
        <p:txBody>
          <a:bodyPr wrap="square" lIns="0" tIns="0" rIns="0" bIns="0" rtlCol="0"/>
          <a:lstStyle/>
          <a:p>
            <a:endParaRPr/>
          </a:p>
        </p:txBody>
      </p:sp>
      <p:sp>
        <p:nvSpPr>
          <p:cNvPr id="8" name="object 8"/>
          <p:cNvSpPr/>
          <p:nvPr/>
        </p:nvSpPr>
        <p:spPr>
          <a:xfrm>
            <a:off x="10590885" y="5143500"/>
            <a:ext cx="5887720" cy="0"/>
          </a:xfrm>
          <a:custGeom>
            <a:avLst/>
            <a:gdLst/>
            <a:ahLst/>
            <a:cxnLst/>
            <a:rect l="l" t="t" r="r" b="b"/>
            <a:pathLst>
              <a:path w="5887719">
                <a:moveTo>
                  <a:pt x="0" y="0"/>
                </a:moveTo>
                <a:lnTo>
                  <a:pt x="5887373" y="0"/>
                </a:lnTo>
              </a:path>
            </a:pathLst>
          </a:custGeom>
          <a:ln w="19050">
            <a:solidFill>
              <a:srgbClr val="0FB4BE"/>
            </a:solidFill>
          </a:ln>
        </p:spPr>
        <p:txBody>
          <a:bodyPr wrap="square" lIns="0" tIns="0" rIns="0" bIns="0" rtlCol="0"/>
          <a:lstStyle/>
          <a:p>
            <a:endParaRPr/>
          </a:p>
        </p:txBody>
      </p:sp>
      <p:sp>
        <p:nvSpPr>
          <p:cNvPr id="9" name="object 9"/>
          <p:cNvSpPr/>
          <p:nvPr/>
        </p:nvSpPr>
        <p:spPr>
          <a:xfrm>
            <a:off x="10590885" y="6448787"/>
            <a:ext cx="5887720" cy="0"/>
          </a:xfrm>
          <a:custGeom>
            <a:avLst/>
            <a:gdLst/>
            <a:ahLst/>
            <a:cxnLst/>
            <a:rect l="l" t="t" r="r" b="b"/>
            <a:pathLst>
              <a:path w="5887719">
                <a:moveTo>
                  <a:pt x="0" y="0"/>
                </a:moveTo>
                <a:lnTo>
                  <a:pt x="5887373" y="0"/>
                </a:lnTo>
              </a:path>
            </a:pathLst>
          </a:custGeom>
          <a:ln w="19050">
            <a:solidFill>
              <a:srgbClr val="0FB4BE"/>
            </a:solidFill>
          </a:ln>
        </p:spPr>
        <p:txBody>
          <a:bodyPr wrap="square" lIns="0" tIns="0" rIns="0" bIns="0" rtlCol="0"/>
          <a:lstStyle/>
          <a:p>
            <a:endParaRPr/>
          </a:p>
        </p:txBody>
      </p:sp>
      <p:sp>
        <p:nvSpPr>
          <p:cNvPr id="10" name="object 10"/>
          <p:cNvSpPr/>
          <p:nvPr/>
        </p:nvSpPr>
        <p:spPr>
          <a:xfrm>
            <a:off x="10590885" y="7754074"/>
            <a:ext cx="5887720" cy="0"/>
          </a:xfrm>
          <a:custGeom>
            <a:avLst/>
            <a:gdLst/>
            <a:ahLst/>
            <a:cxnLst/>
            <a:rect l="l" t="t" r="r" b="b"/>
            <a:pathLst>
              <a:path w="5887719">
                <a:moveTo>
                  <a:pt x="0" y="0"/>
                </a:moveTo>
                <a:lnTo>
                  <a:pt x="5887373" y="0"/>
                </a:lnTo>
              </a:path>
            </a:pathLst>
          </a:custGeom>
          <a:ln w="19050">
            <a:solidFill>
              <a:srgbClr val="0FB4BE"/>
            </a:solidFill>
          </a:ln>
        </p:spPr>
        <p:txBody>
          <a:bodyPr wrap="square" lIns="0" tIns="0" rIns="0" bIns="0" rtlCol="0"/>
          <a:lstStyle/>
          <a:p>
            <a:endParaRPr/>
          </a:p>
        </p:txBody>
      </p:sp>
      <p:sp>
        <p:nvSpPr>
          <p:cNvPr id="11" name="object 11"/>
          <p:cNvSpPr txBox="1"/>
          <p:nvPr/>
        </p:nvSpPr>
        <p:spPr>
          <a:xfrm>
            <a:off x="1207825" y="6667500"/>
            <a:ext cx="4599305" cy="482600"/>
          </a:xfrm>
          <a:prstGeom prst="rect">
            <a:avLst/>
          </a:prstGeom>
        </p:spPr>
        <p:txBody>
          <a:bodyPr vert="horz" wrap="square" lIns="0" tIns="12700" rIns="0" bIns="0" rtlCol="0">
            <a:spAutoFit/>
          </a:bodyPr>
          <a:lstStyle/>
          <a:p>
            <a:pPr marL="12700">
              <a:lnSpc>
                <a:spcPct val="100000"/>
              </a:lnSpc>
              <a:spcBef>
                <a:spcPts val="100"/>
              </a:spcBef>
            </a:pPr>
            <a:r>
              <a:rPr lang="en-US" sz="3000" spc="270" dirty="0">
                <a:solidFill>
                  <a:srgbClr val="FFFFFF"/>
                </a:solidFill>
                <a:latin typeface="Arial"/>
                <a:cs typeface="Arial"/>
              </a:rPr>
              <a:t>Project</a:t>
            </a:r>
            <a:endParaRPr sz="3000" dirty="0">
              <a:latin typeface="Arial"/>
              <a:cs typeface="Arial"/>
            </a:endParaRPr>
          </a:p>
        </p:txBody>
      </p:sp>
      <p:sp>
        <p:nvSpPr>
          <p:cNvPr id="12" name="object 12"/>
          <p:cNvSpPr txBox="1">
            <a:spLocks noGrp="1"/>
          </p:cNvSpPr>
          <p:nvPr>
            <p:ph type="title"/>
          </p:nvPr>
        </p:nvSpPr>
        <p:spPr>
          <a:xfrm>
            <a:off x="1143000" y="1834096"/>
            <a:ext cx="7823200" cy="4167808"/>
          </a:xfrm>
          <a:prstGeom prst="rect">
            <a:avLst/>
          </a:prstGeom>
        </p:spPr>
        <p:txBody>
          <a:bodyPr vert="horz" wrap="square" lIns="0" tIns="12700" rIns="0" bIns="0" rtlCol="0">
            <a:spAutoFit/>
          </a:bodyPr>
          <a:lstStyle/>
          <a:p>
            <a:pPr marL="12700">
              <a:lnSpc>
                <a:spcPct val="100000"/>
              </a:lnSpc>
              <a:spcBef>
                <a:spcPts val="100"/>
              </a:spcBef>
            </a:pPr>
            <a:r>
              <a:rPr lang="en-US" sz="9000" b="1" spc="355" dirty="0"/>
              <a:t>Recurrent Neural Network</a:t>
            </a:r>
            <a:endParaRPr sz="9000" dirty="0">
              <a:latin typeface="Arial"/>
              <a:cs typeface="Arial"/>
            </a:endParaRPr>
          </a:p>
        </p:txBody>
      </p:sp>
      <p:sp>
        <p:nvSpPr>
          <p:cNvPr id="13" name="object 10">
            <a:extLst>
              <a:ext uri="{FF2B5EF4-FFF2-40B4-BE49-F238E27FC236}">
                <a16:creationId xmlns:a16="http://schemas.microsoft.com/office/drawing/2014/main" id="{78350BA4-3719-EA21-D3C2-64655286B924}"/>
              </a:ext>
            </a:extLst>
          </p:cNvPr>
          <p:cNvSpPr/>
          <p:nvPr/>
        </p:nvSpPr>
        <p:spPr>
          <a:xfrm>
            <a:off x="10578185" y="8801100"/>
            <a:ext cx="5887720" cy="0"/>
          </a:xfrm>
          <a:custGeom>
            <a:avLst/>
            <a:gdLst/>
            <a:ahLst/>
            <a:cxnLst/>
            <a:rect l="l" t="t" r="r" b="b"/>
            <a:pathLst>
              <a:path w="5887719">
                <a:moveTo>
                  <a:pt x="0" y="0"/>
                </a:moveTo>
                <a:lnTo>
                  <a:pt x="5887373" y="0"/>
                </a:lnTo>
              </a:path>
            </a:pathLst>
          </a:custGeom>
          <a:ln w="19050">
            <a:solidFill>
              <a:srgbClr val="0FB4BE"/>
            </a:solidFill>
          </a:ln>
        </p:spPr>
        <p:txBody>
          <a:bodyPr wrap="square" lIns="0" tIns="0" rIns="0" bIns="0" rtlCol="0"/>
          <a:lstStyle/>
          <a:p>
            <a:endParaRPr/>
          </a:p>
        </p:txBody>
      </p:sp>
      <p:sp>
        <p:nvSpPr>
          <p:cNvPr id="14" name="object 3">
            <a:extLst>
              <a:ext uri="{FF2B5EF4-FFF2-40B4-BE49-F238E27FC236}">
                <a16:creationId xmlns:a16="http://schemas.microsoft.com/office/drawing/2014/main" id="{4DE6FE00-0D88-E88A-ED56-A6799B2C0493}"/>
              </a:ext>
            </a:extLst>
          </p:cNvPr>
          <p:cNvSpPr txBox="1"/>
          <p:nvPr/>
        </p:nvSpPr>
        <p:spPr>
          <a:xfrm>
            <a:off x="10590885" y="9086249"/>
            <a:ext cx="3790950" cy="406400"/>
          </a:xfrm>
          <a:prstGeom prst="rect">
            <a:avLst/>
          </a:prstGeom>
        </p:spPr>
        <p:txBody>
          <a:bodyPr vert="horz" wrap="square" lIns="0" tIns="12700" rIns="0" bIns="0" rtlCol="0">
            <a:spAutoFit/>
          </a:bodyPr>
          <a:lstStyle/>
          <a:p>
            <a:pPr marL="12700">
              <a:lnSpc>
                <a:spcPct val="100000"/>
              </a:lnSpc>
              <a:spcBef>
                <a:spcPts val="100"/>
              </a:spcBef>
            </a:pPr>
            <a:r>
              <a:rPr lang="en-US" sz="2500" spc="145" dirty="0">
                <a:solidFill>
                  <a:srgbClr val="FFFFFF"/>
                </a:solidFill>
                <a:latin typeface="Arial"/>
                <a:cs typeface="Arial"/>
              </a:rPr>
              <a:t>Generated text</a:t>
            </a:r>
            <a:endParaRPr sz="2500" dirty="0">
              <a:latin typeface="Arial"/>
              <a:cs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5119391" y="7002231"/>
            <a:ext cx="4024609" cy="3292937"/>
          </a:xfrm>
          <a:prstGeom prst="rect">
            <a:avLst/>
          </a:prstGeom>
          <a:blipFill>
            <a:blip r:embed="rId2" cstate="print"/>
            <a:stretch>
              <a:fillRect/>
            </a:stretch>
          </a:blipFill>
        </p:spPr>
        <p:txBody>
          <a:bodyPr wrap="square" lIns="0" tIns="0" rIns="0" bIns="0" rtlCol="0"/>
          <a:lstStyle/>
          <a:p>
            <a:endParaRPr/>
          </a:p>
        </p:txBody>
      </p:sp>
      <p:sp>
        <p:nvSpPr>
          <p:cNvPr id="8" name="object 8"/>
          <p:cNvSpPr/>
          <p:nvPr/>
        </p:nvSpPr>
        <p:spPr>
          <a:xfrm>
            <a:off x="5791200" y="1638300"/>
            <a:ext cx="5868035" cy="0"/>
          </a:xfrm>
          <a:custGeom>
            <a:avLst/>
            <a:gdLst/>
            <a:ahLst/>
            <a:cxnLst/>
            <a:rect l="l" t="t" r="r" b="b"/>
            <a:pathLst>
              <a:path w="5868034">
                <a:moveTo>
                  <a:pt x="0" y="0"/>
                </a:moveTo>
                <a:lnTo>
                  <a:pt x="5867441" y="0"/>
                </a:lnTo>
              </a:path>
            </a:pathLst>
          </a:custGeom>
          <a:ln w="19050">
            <a:solidFill>
              <a:srgbClr val="0FB4BE"/>
            </a:solidFill>
          </a:ln>
        </p:spPr>
        <p:txBody>
          <a:bodyPr wrap="square" lIns="0" tIns="0" rIns="0" bIns="0" rtlCol="0"/>
          <a:lstStyle/>
          <a:p>
            <a:endParaRPr/>
          </a:p>
        </p:txBody>
      </p:sp>
      <p:sp>
        <p:nvSpPr>
          <p:cNvPr id="17" name="Content Placeholder 2">
            <a:extLst>
              <a:ext uri="{FF2B5EF4-FFF2-40B4-BE49-F238E27FC236}">
                <a16:creationId xmlns:a16="http://schemas.microsoft.com/office/drawing/2014/main" id="{9CE8F762-2B07-8BB2-1029-6794BBDFE92B}"/>
              </a:ext>
            </a:extLst>
          </p:cNvPr>
          <p:cNvSpPr txBox="1">
            <a:spLocks/>
          </p:cNvSpPr>
          <p:nvPr/>
        </p:nvSpPr>
        <p:spPr>
          <a:xfrm>
            <a:off x="1908411" y="2476500"/>
            <a:ext cx="8953976" cy="6426144"/>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indent="-285750">
              <a:lnSpc>
                <a:spcPct val="150000"/>
              </a:lnSpc>
              <a:spcAft>
                <a:spcPts val="800"/>
              </a:spcAft>
              <a:buFont typeface="Arial" panose="020B0604020202020204" pitchFamily="34" charset="0"/>
              <a:buChar char="•"/>
            </a:pPr>
            <a:r>
              <a:rPr lang="en-US" sz="2000" kern="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In this project, we aimed to generate high-quality, coherent text by employing a deep learning method that utilizes Recurrent Neural Networks (RNNs). </a:t>
            </a:r>
          </a:p>
          <a:p>
            <a:pPr marL="285750" indent="-285750">
              <a:lnSpc>
                <a:spcPct val="150000"/>
              </a:lnSpc>
              <a:spcAft>
                <a:spcPts val="800"/>
              </a:spcAft>
              <a:buFont typeface="Arial" panose="020B0604020202020204" pitchFamily="34" charset="0"/>
              <a:buChar char="•"/>
            </a:pPr>
            <a:r>
              <a:rPr lang="en-US" sz="2000" kern="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We utilized the TensorFlow framework to build, train, and evaluate an RNN model using a character-level approach. Our primary goal was to create a model capable of generating text that is syntactically and semantically similar to the input text. </a:t>
            </a:r>
          </a:p>
          <a:p>
            <a:pPr marL="285750" indent="-285750">
              <a:lnSpc>
                <a:spcPct val="150000"/>
              </a:lnSpc>
              <a:spcAft>
                <a:spcPts val="800"/>
              </a:spcAft>
              <a:buFont typeface="Arial" panose="020B0604020202020204" pitchFamily="34" charset="0"/>
              <a:buChar char="•"/>
            </a:pPr>
            <a:r>
              <a:rPr lang="en-US" sz="2000" kern="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We used "The Adventures of Sherlock Holmes" by Arthur Conan Doyle as our training data. </a:t>
            </a:r>
          </a:p>
          <a:p>
            <a:pPr marL="285750" indent="-285750">
              <a:lnSpc>
                <a:spcPct val="150000"/>
              </a:lnSpc>
              <a:spcAft>
                <a:spcPts val="800"/>
              </a:spcAft>
              <a:buFont typeface="Arial" panose="020B0604020202020204" pitchFamily="34" charset="0"/>
              <a:buChar char="•"/>
            </a:pPr>
            <a:r>
              <a:rPr lang="en-US" sz="2000" kern="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Member 1 was responsible for data pre-processing, building the RNN model, and training the model, while Member 2 was in charge of model evaluation, text generation, and visualization of the training progress.</a:t>
            </a:r>
          </a:p>
          <a:p>
            <a:endParaRPr lang="en-US" kern="0" dirty="0">
              <a:solidFill>
                <a:sysClr val="windowText" lastClr="000000"/>
              </a:solidFill>
            </a:endParaRPr>
          </a:p>
        </p:txBody>
      </p:sp>
      <p:pic>
        <p:nvPicPr>
          <p:cNvPr id="18" name="Picture 4" descr="Simple Explanation of Recurrent Neural Network (RNN) | by Omar Boufeloussen  | The Startup | Medium">
            <a:extLst>
              <a:ext uri="{FF2B5EF4-FFF2-40B4-BE49-F238E27FC236}">
                <a16:creationId xmlns:a16="http://schemas.microsoft.com/office/drawing/2014/main" id="{1BD27943-46A1-97D3-A2C2-FADDBCBDA27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10744200" y="1930428"/>
            <a:ext cx="7174135" cy="6426144"/>
          </a:xfrm>
          <a:prstGeom prst="rect">
            <a:avLst/>
          </a:prstGeom>
          <a:noFill/>
          <a:extLst>
            <a:ext uri="{909E8E84-426E-40DD-AFC4-6F175D3DCCD1}">
              <a14:hiddenFill xmlns:a14="http://schemas.microsoft.com/office/drawing/2010/main">
                <a:solidFill>
                  <a:srgbClr val="FFFFFF"/>
                </a:solidFill>
              </a14:hiddenFill>
            </a:ext>
          </a:extLst>
        </p:spPr>
      </p:pic>
      <p:sp>
        <p:nvSpPr>
          <p:cNvPr id="19" name="Title 1">
            <a:extLst>
              <a:ext uri="{FF2B5EF4-FFF2-40B4-BE49-F238E27FC236}">
                <a16:creationId xmlns:a16="http://schemas.microsoft.com/office/drawing/2014/main" id="{71BDEF35-7DD9-0077-F0AA-93E25DF5AA84}"/>
              </a:ext>
            </a:extLst>
          </p:cNvPr>
          <p:cNvSpPr>
            <a:spLocks noGrp="1"/>
          </p:cNvSpPr>
          <p:nvPr>
            <p:ph type="title"/>
          </p:nvPr>
        </p:nvSpPr>
        <p:spPr>
          <a:xfrm>
            <a:off x="6934199" y="952513"/>
            <a:ext cx="4179665" cy="685788"/>
          </a:xfrm>
        </p:spPr>
        <p:txBody>
          <a:bodyPr>
            <a:normAutofit fontScale="90000"/>
          </a:bodyPr>
          <a:lstStyle/>
          <a:p>
            <a:r>
              <a:rPr lang="en-US" sz="4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Introduction </a:t>
            </a:r>
            <a:br>
              <a:rPr lang="en-US" sz="4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endParaRPr lang="en-US" dirty="0">
              <a:solidFill>
                <a:schemeClr val="bg1"/>
              </a:solidFill>
            </a:endParaRPr>
          </a:p>
        </p:txBody>
      </p:sp>
      <p:sp>
        <p:nvSpPr>
          <p:cNvPr id="20" name="object 2">
            <a:extLst>
              <a:ext uri="{FF2B5EF4-FFF2-40B4-BE49-F238E27FC236}">
                <a16:creationId xmlns:a16="http://schemas.microsoft.com/office/drawing/2014/main" id="{595D6F2D-CBAE-A2B2-8E06-0146F2C1CFDE}"/>
              </a:ext>
            </a:extLst>
          </p:cNvPr>
          <p:cNvSpPr/>
          <p:nvPr/>
        </p:nvSpPr>
        <p:spPr>
          <a:xfrm>
            <a:off x="3412" y="306169"/>
            <a:ext cx="1904999" cy="6696062"/>
          </a:xfrm>
          <a:prstGeom prst="rect">
            <a:avLst/>
          </a:prstGeom>
          <a:blipFill>
            <a:blip r:embed="rId5" cstate="print"/>
            <a:stretch>
              <a:fillRect/>
            </a:stretch>
          </a:blipFill>
        </p:spPr>
        <p:txBody>
          <a:bodyPr wrap="square" lIns="0" tIns="0" rIns="0" bIns="0" rtlCol="0"/>
          <a:lstStyle/>
          <a:p>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5791201" y="7561677"/>
            <a:ext cx="5715000" cy="2758759"/>
          </a:xfrm>
          <a:prstGeom prst="rect">
            <a:avLst/>
          </a:prstGeom>
          <a:blipFill>
            <a:blip r:embed="rId2" cstate="print"/>
            <a:stretch>
              <a:fillRect/>
            </a:stretch>
          </a:blipFill>
        </p:spPr>
        <p:txBody>
          <a:bodyPr wrap="square" lIns="0" tIns="0" rIns="0" bIns="0" rtlCol="0"/>
          <a:lstStyle/>
          <a:p>
            <a:endParaRPr/>
          </a:p>
        </p:txBody>
      </p:sp>
      <p:sp>
        <p:nvSpPr>
          <p:cNvPr id="8" name="object 8"/>
          <p:cNvSpPr/>
          <p:nvPr/>
        </p:nvSpPr>
        <p:spPr>
          <a:xfrm>
            <a:off x="5943600" y="1562100"/>
            <a:ext cx="5868035" cy="0"/>
          </a:xfrm>
          <a:custGeom>
            <a:avLst/>
            <a:gdLst/>
            <a:ahLst/>
            <a:cxnLst/>
            <a:rect l="l" t="t" r="r" b="b"/>
            <a:pathLst>
              <a:path w="5868034">
                <a:moveTo>
                  <a:pt x="0" y="0"/>
                </a:moveTo>
                <a:lnTo>
                  <a:pt x="5867441" y="0"/>
                </a:lnTo>
              </a:path>
            </a:pathLst>
          </a:custGeom>
          <a:ln w="19050">
            <a:solidFill>
              <a:srgbClr val="0FB4BE"/>
            </a:solidFill>
          </a:ln>
        </p:spPr>
        <p:txBody>
          <a:bodyPr wrap="square" lIns="0" tIns="0" rIns="0" bIns="0" rtlCol="0"/>
          <a:lstStyle/>
          <a:p>
            <a:endParaRPr/>
          </a:p>
        </p:txBody>
      </p:sp>
      <p:sp>
        <p:nvSpPr>
          <p:cNvPr id="10" name="object 10"/>
          <p:cNvSpPr/>
          <p:nvPr/>
        </p:nvSpPr>
        <p:spPr>
          <a:xfrm>
            <a:off x="10896142" y="4986588"/>
            <a:ext cx="114300" cy="114300"/>
          </a:xfrm>
          <a:prstGeom prst="rect">
            <a:avLst/>
          </a:prstGeom>
          <a:blipFill>
            <a:blip r:embed="rId3" cstate="print"/>
            <a:stretch>
              <a:fillRect/>
            </a:stretch>
          </a:blipFill>
        </p:spPr>
        <p:txBody>
          <a:bodyPr wrap="square" lIns="0" tIns="0" rIns="0" bIns="0" rtlCol="0"/>
          <a:lstStyle/>
          <a:p>
            <a:endParaRPr/>
          </a:p>
        </p:txBody>
      </p:sp>
      <p:sp>
        <p:nvSpPr>
          <p:cNvPr id="11" name="object 11"/>
          <p:cNvSpPr/>
          <p:nvPr/>
        </p:nvSpPr>
        <p:spPr>
          <a:xfrm>
            <a:off x="10896142" y="6301038"/>
            <a:ext cx="114300" cy="114300"/>
          </a:xfrm>
          <a:prstGeom prst="rect">
            <a:avLst/>
          </a:prstGeom>
          <a:blipFill>
            <a:blip r:embed="rId4" cstate="print"/>
            <a:stretch>
              <a:fillRect/>
            </a:stretch>
          </a:blipFill>
        </p:spPr>
        <p:txBody>
          <a:bodyPr wrap="square" lIns="0" tIns="0" rIns="0" bIns="0" rtlCol="0"/>
          <a:lstStyle/>
          <a:p>
            <a:endParaRPr/>
          </a:p>
        </p:txBody>
      </p:sp>
      <p:sp>
        <p:nvSpPr>
          <p:cNvPr id="12" name="object 12"/>
          <p:cNvSpPr/>
          <p:nvPr/>
        </p:nvSpPr>
        <p:spPr>
          <a:xfrm>
            <a:off x="10896142" y="8053638"/>
            <a:ext cx="114300" cy="114300"/>
          </a:xfrm>
          <a:prstGeom prst="rect">
            <a:avLst/>
          </a:prstGeom>
          <a:blipFill>
            <a:blip r:embed="rId4" cstate="print"/>
            <a:stretch>
              <a:fillRect/>
            </a:stretch>
          </a:blipFill>
        </p:spPr>
        <p:txBody>
          <a:bodyPr wrap="square" lIns="0" tIns="0" rIns="0" bIns="0" rtlCol="0"/>
          <a:lstStyle/>
          <a:p>
            <a:endParaRPr/>
          </a:p>
        </p:txBody>
      </p:sp>
      <p:sp>
        <p:nvSpPr>
          <p:cNvPr id="17" name="Content Placeholder 2">
            <a:extLst>
              <a:ext uri="{FF2B5EF4-FFF2-40B4-BE49-F238E27FC236}">
                <a16:creationId xmlns:a16="http://schemas.microsoft.com/office/drawing/2014/main" id="{10CC1D0E-4753-7003-C788-75B90BA6B516}"/>
              </a:ext>
            </a:extLst>
          </p:cNvPr>
          <p:cNvSpPr txBox="1">
            <a:spLocks/>
          </p:cNvSpPr>
          <p:nvPr/>
        </p:nvSpPr>
        <p:spPr>
          <a:xfrm>
            <a:off x="838200" y="1686433"/>
            <a:ext cx="9144000" cy="5162140"/>
          </a:xfrm>
          <a:prstGeom prst="rect">
            <a:avLst/>
          </a:prstGeom>
        </p:spPr>
        <p:txBody>
          <a:bodyPr>
            <a:no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indent="-285750">
              <a:lnSpc>
                <a:spcPct val="150000"/>
              </a:lnSpc>
              <a:buFont typeface="Arial" panose="020B0604020202020204" pitchFamily="34" charset="0"/>
              <a:buChar char="•"/>
            </a:pPr>
            <a:r>
              <a:rPr lang="en-US" sz="2000" kern="0" dirty="0">
                <a:solidFill>
                  <a:schemeClr val="bg1"/>
                </a:solidFill>
                <a:latin typeface="Times New Roman" panose="02020603050405020304" pitchFamily="18" charset="0"/>
                <a:cs typeface="Times New Roman" panose="02020603050405020304" pitchFamily="18" charset="0"/>
              </a:rPr>
              <a:t>Recurrent Neural Networks (RNNs) have been explored and employed in various natural language processing (NLP) tasks, including text generation, text classification, and machine translation.</a:t>
            </a:r>
          </a:p>
          <a:p>
            <a:pPr marL="285750" indent="-285750">
              <a:lnSpc>
                <a:spcPct val="150000"/>
              </a:lnSpc>
              <a:buFont typeface="Arial" panose="020B0604020202020204" pitchFamily="34" charset="0"/>
              <a:buChar char="•"/>
            </a:pPr>
            <a:r>
              <a:rPr lang="en-US" sz="2000" kern="0" dirty="0">
                <a:solidFill>
                  <a:schemeClr val="bg1"/>
                </a:solidFill>
                <a:latin typeface="Times New Roman" panose="02020603050405020304" pitchFamily="18" charset="0"/>
                <a:cs typeface="Times New Roman" panose="02020603050405020304" pitchFamily="18" charset="0"/>
              </a:rPr>
              <a:t>In this section, we will review some recent studies that have focused on the use of RNNs and their variants for text generation. </a:t>
            </a:r>
          </a:p>
          <a:p>
            <a:pPr marL="285750" indent="-285750">
              <a:lnSpc>
                <a:spcPct val="150000"/>
              </a:lnSpc>
              <a:buFont typeface="Arial" panose="020B0604020202020204" pitchFamily="34" charset="0"/>
              <a:buChar char="•"/>
            </a:pPr>
            <a:r>
              <a:rPr lang="en-US" sz="2000" kern="0" dirty="0">
                <a:solidFill>
                  <a:schemeClr val="bg1"/>
                </a:solidFill>
                <a:latin typeface="Times New Roman" panose="02020603050405020304" pitchFamily="18" charset="0"/>
                <a:cs typeface="Times New Roman" panose="02020603050405020304" pitchFamily="18" charset="0"/>
              </a:rPr>
              <a:t>Long Short-Term Memory (LSTM) networks, a popular RNN variant, have been demonstrated to be effective in handling long-range dependencies in text and have been widely utilized for text generation tasks (Hochreiter &amp; Schmidhuber, 1997). </a:t>
            </a:r>
          </a:p>
          <a:p>
            <a:pPr marL="285750" indent="-285750">
              <a:lnSpc>
                <a:spcPct val="150000"/>
              </a:lnSpc>
              <a:buFont typeface="Arial" panose="020B0604020202020204" pitchFamily="34" charset="0"/>
              <a:buChar char="•"/>
            </a:pPr>
            <a:r>
              <a:rPr lang="en-US" sz="2000" kern="0" dirty="0">
                <a:solidFill>
                  <a:schemeClr val="bg1"/>
                </a:solidFill>
                <a:latin typeface="Times New Roman" panose="02020603050405020304" pitchFamily="18" charset="0"/>
                <a:cs typeface="Times New Roman" panose="02020603050405020304" pitchFamily="18" charset="0"/>
              </a:rPr>
              <a:t>Gated Recurrent Units (GRUs), another RNN variant, have also gained popularity in text generation tasks due to their ability to capture long-term dependencies while being computationally more efficient than LSTMs (Chung et al., Attention mechanisms have been introduced to address the limitations of RNNs in handling long-range dependencies, particularly in sequence-to-sequence tasks such as machine translation (Bahdanau et al.,2014)</a:t>
            </a:r>
          </a:p>
        </p:txBody>
      </p:sp>
      <p:sp>
        <p:nvSpPr>
          <p:cNvPr id="19" name="TextBox 18">
            <a:extLst>
              <a:ext uri="{FF2B5EF4-FFF2-40B4-BE49-F238E27FC236}">
                <a16:creationId xmlns:a16="http://schemas.microsoft.com/office/drawing/2014/main" id="{5CE0D61C-1F50-18B0-CF08-A4B75EA4D1A5}"/>
              </a:ext>
            </a:extLst>
          </p:cNvPr>
          <p:cNvSpPr txBox="1"/>
          <p:nvPr/>
        </p:nvSpPr>
        <p:spPr>
          <a:xfrm>
            <a:off x="7482204" y="792659"/>
            <a:ext cx="9144000" cy="769441"/>
          </a:xfrm>
          <a:prstGeom prst="rect">
            <a:avLst/>
          </a:prstGeom>
          <a:noFill/>
        </p:spPr>
        <p:txBody>
          <a:bodyPr wrap="square">
            <a:spAutoFit/>
          </a:bodyPr>
          <a:lstStyle/>
          <a:p>
            <a:r>
              <a:rPr lang="en-US" sz="4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Related Work </a:t>
            </a:r>
            <a:endParaRPr lang="en-US" sz="4400" dirty="0"/>
          </a:p>
        </p:txBody>
      </p:sp>
      <p:grpSp>
        <p:nvGrpSpPr>
          <p:cNvPr id="23" name="Group 22">
            <a:extLst>
              <a:ext uri="{FF2B5EF4-FFF2-40B4-BE49-F238E27FC236}">
                <a16:creationId xmlns:a16="http://schemas.microsoft.com/office/drawing/2014/main" id="{906BEF9D-6B53-0417-EC70-6FDD48CB99C0}"/>
              </a:ext>
            </a:extLst>
          </p:cNvPr>
          <p:cNvGrpSpPr/>
          <p:nvPr/>
        </p:nvGrpSpPr>
        <p:grpSpPr>
          <a:xfrm>
            <a:off x="11390984" y="1790700"/>
            <a:ext cx="6681402" cy="7396007"/>
            <a:chOff x="12319744" y="1550051"/>
            <a:chExt cx="5257800" cy="8165449"/>
          </a:xfrm>
        </p:grpSpPr>
        <p:pic>
          <p:nvPicPr>
            <p:cNvPr id="20" name="Picture 2" descr="LSTM Recurrent Neural Networks — How to Teach a Network to Remember the  Past | by Saul Dobilas | Towards Data Science">
              <a:extLst>
                <a:ext uri="{FF2B5EF4-FFF2-40B4-BE49-F238E27FC236}">
                  <a16:creationId xmlns:a16="http://schemas.microsoft.com/office/drawing/2014/main" id="{D2790DB3-90D4-DCB4-D25B-614A72B396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319744" y="1550051"/>
              <a:ext cx="5257800" cy="434952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pic>
          <p:nvPicPr>
            <p:cNvPr id="22" name="Picture 4" descr="GRU Recurrent Neural Networks — A Smart Way to Predict Sequences in Python  | by Saul Dobilas | Towards Data Science">
              <a:extLst>
                <a:ext uri="{FF2B5EF4-FFF2-40B4-BE49-F238E27FC236}">
                  <a16:creationId xmlns:a16="http://schemas.microsoft.com/office/drawing/2014/main" id="{258256B4-7279-9049-1863-F4067DC9AFF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319744" y="5899580"/>
              <a:ext cx="5238750" cy="38159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04536FCC-1008-3552-17D3-86581E702C17}"/>
              </a:ext>
            </a:extLst>
          </p:cNvPr>
          <p:cNvSpPr txBox="1">
            <a:spLocks/>
          </p:cNvSpPr>
          <p:nvPr/>
        </p:nvSpPr>
        <p:spPr>
          <a:xfrm>
            <a:off x="1543050" y="2777331"/>
            <a:ext cx="9598479" cy="4732338"/>
          </a:xfrm>
          <a:prstGeom prst="rect">
            <a:avLst/>
          </a:prstGeom>
        </p:spPr>
        <p:txBody>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indent="-285750">
              <a:lnSpc>
                <a:spcPct val="200000"/>
              </a:lnSpc>
              <a:spcAft>
                <a:spcPts val="800"/>
              </a:spcAft>
              <a:buFont typeface="Arial" panose="020B0604020202020204" pitchFamily="34" charset="0"/>
              <a:buChar char="•"/>
            </a:pPr>
            <a:r>
              <a:rPr lang="en-US" kern="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We utilized "The Adventures of Sherlock Holmes" as our text corpus, downloaded from Project Gutenberg.</a:t>
            </a:r>
          </a:p>
          <a:p>
            <a:pPr marL="285750" indent="-285750">
              <a:lnSpc>
                <a:spcPct val="200000"/>
              </a:lnSpc>
              <a:spcAft>
                <a:spcPts val="800"/>
              </a:spcAft>
              <a:buFont typeface="Arial" panose="020B0604020202020204" pitchFamily="34" charset="0"/>
              <a:buChar char="•"/>
            </a:pPr>
            <a:r>
              <a:rPr lang="en-US" kern="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The text was pre-processed by converting it to lowercase, tokenizing words, and removing punctuation. </a:t>
            </a:r>
          </a:p>
          <a:p>
            <a:pPr marL="285750" indent="-285750">
              <a:lnSpc>
                <a:spcPct val="200000"/>
              </a:lnSpc>
              <a:spcAft>
                <a:spcPts val="800"/>
              </a:spcAft>
              <a:buFont typeface="Arial" panose="020B0604020202020204" pitchFamily="34" charset="0"/>
              <a:buChar char="•"/>
            </a:pPr>
            <a:r>
              <a:rPr lang="en-US" kern="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We then created input-output sequences by sliding a window of fixed length over the tokenized text.</a:t>
            </a:r>
          </a:p>
          <a:p>
            <a:endParaRPr lang="en-US" kern="0" dirty="0">
              <a:solidFill>
                <a:sysClr val="windowText" lastClr="000000"/>
              </a:solidFill>
            </a:endParaRPr>
          </a:p>
        </p:txBody>
      </p:sp>
      <p:pic>
        <p:nvPicPr>
          <p:cNvPr id="6" name="Picture 4" descr="The Adventures of Sherlock Holmes">
            <a:extLst>
              <a:ext uri="{FF2B5EF4-FFF2-40B4-BE49-F238E27FC236}">
                <a16:creationId xmlns:a16="http://schemas.microsoft.com/office/drawing/2014/main" id="{01415A60-5012-622B-AA6F-8818768FD4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01600" y="2514600"/>
            <a:ext cx="3943350" cy="52578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a:ext uri="{909E8E84-426E-40DD-AFC4-6F175D3DCCD1}">
              <a14:hiddenFill xmlns:a14="http://schemas.microsoft.com/office/drawing/2010/main">
                <a:solidFill>
                  <a:srgbClr val="FFFFFF"/>
                </a:solidFill>
              </a14:hiddenFill>
            </a:ext>
          </a:extLst>
        </p:spPr>
      </p:pic>
      <p:sp>
        <p:nvSpPr>
          <p:cNvPr id="7" name="object 8">
            <a:extLst>
              <a:ext uri="{FF2B5EF4-FFF2-40B4-BE49-F238E27FC236}">
                <a16:creationId xmlns:a16="http://schemas.microsoft.com/office/drawing/2014/main" id="{F7ADA65C-57BB-B3E0-38C0-8592CBCAE521}"/>
              </a:ext>
            </a:extLst>
          </p:cNvPr>
          <p:cNvSpPr/>
          <p:nvPr/>
        </p:nvSpPr>
        <p:spPr>
          <a:xfrm>
            <a:off x="5791200" y="1638300"/>
            <a:ext cx="5868035" cy="0"/>
          </a:xfrm>
          <a:custGeom>
            <a:avLst/>
            <a:gdLst/>
            <a:ahLst/>
            <a:cxnLst/>
            <a:rect l="l" t="t" r="r" b="b"/>
            <a:pathLst>
              <a:path w="5868034">
                <a:moveTo>
                  <a:pt x="0" y="0"/>
                </a:moveTo>
                <a:lnTo>
                  <a:pt x="5867441" y="0"/>
                </a:lnTo>
              </a:path>
            </a:pathLst>
          </a:custGeom>
          <a:ln w="19050">
            <a:solidFill>
              <a:srgbClr val="0FB4BE"/>
            </a:solidFill>
          </a:ln>
        </p:spPr>
        <p:txBody>
          <a:bodyPr wrap="square" lIns="0" tIns="0" rIns="0" bIns="0" rtlCol="0"/>
          <a:lstStyle/>
          <a:p>
            <a:endParaRPr/>
          </a:p>
        </p:txBody>
      </p:sp>
      <p:sp>
        <p:nvSpPr>
          <p:cNvPr id="8" name="Title 1">
            <a:extLst>
              <a:ext uri="{FF2B5EF4-FFF2-40B4-BE49-F238E27FC236}">
                <a16:creationId xmlns:a16="http://schemas.microsoft.com/office/drawing/2014/main" id="{C06D7C09-F020-B3EE-2B75-92A415E88812}"/>
              </a:ext>
            </a:extLst>
          </p:cNvPr>
          <p:cNvSpPr>
            <a:spLocks noGrp="1"/>
          </p:cNvSpPr>
          <p:nvPr>
            <p:ph type="title"/>
          </p:nvPr>
        </p:nvSpPr>
        <p:spPr>
          <a:xfrm>
            <a:off x="7775921" y="956887"/>
            <a:ext cx="2736157" cy="970616"/>
          </a:xfrm>
        </p:spPr>
        <p:txBody>
          <a:bodyPr>
            <a:normAutofit fontScale="90000"/>
          </a:bodyPr>
          <a:lstStyle/>
          <a:p>
            <a:r>
              <a:rPr lang="en-US" sz="4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Dataset </a:t>
            </a:r>
            <a:br>
              <a:rPr lang="en-US" sz="44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dirty="0"/>
          </a:p>
        </p:txBody>
      </p:sp>
      <p:sp>
        <p:nvSpPr>
          <p:cNvPr id="9" name="object 2">
            <a:extLst>
              <a:ext uri="{FF2B5EF4-FFF2-40B4-BE49-F238E27FC236}">
                <a16:creationId xmlns:a16="http://schemas.microsoft.com/office/drawing/2014/main" id="{EB00DBA0-C6ED-3D10-FDC2-82EBBF7CADD2}"/>
              </a:ext>
            </a:extLst>
          </p:cNvPr>
          <p:cNvSpPr/>
          <p:nvPr/>
        </p:nvSpPr>
        <p:spPr>
          <a:xfrm rot="7797671">
            <a:off x="1204934" y="5246140"/>
            <a:ext cx="4855010" cy="5342479"/>
          </a:xfrm>
          <a:prstGeom prst="rect">
            <a:avLst/>
          </a:prstGeom>
          <a:blipFill>
            <a:blip r:embed="rId3" cstate="print"/>
            <a:stretch>
              <a:fillRect/>
            </a:stretch>
          </a:blipFill>
        </p:spPr>
        <p:txBody>
          <a:bodyPr wrap="square" lIns="0" tIns="0" rIns="0" bIns="0" rtlCol="0"/>
          <a:lstStyle/>
          <a:p>
            <a:endParaRPr/>
          </a:p>
        </p:txBody>
      </p:sp>
      <p:sp>
        <p:nvSpPr>
          <p:cNvPr id="10" name="object 2">
            <a:extLst>
              <a:ext uri="{FF2B5EF4-FFF2-40B4-BE49-F238E27FC236}">
                <a16:creationId xmlns:a16="http://schemas.microsoft.com/office/drawing/2014/main" id="{67682064-F170-D303-6B32-DE733FEB55E3}"/>
              </a:ext>
            </a:extLst>
          </p:cNvPr>
          <p:cNvSpPr/>
          <p:nvPr/>
        </p:nvSpPr>
        <p:spPr>
          <a:xfrm>
            <a:off x="3412" y="306169"/>
            <a:ext cx="1904999" cy="6696062"/>
          </a:xfrm>
          <a:prstGeom prst="rect">
            <a:avLst/>
          </a:prstGeom>
          <a:blipFill>
            <a:blip r:embed="rId4"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3390594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8">
            <a:extLst>
              <a:ext uri="{FF2B5EF4-FFF2-40B4-BE49-F238E27FC236}">
                <a16:creationId xmlns:a16="http://schemas.microsoft.com/office/drawing/2014/main" id="{B0A472E9-20B1-7D5D-B0B1-D2AD922F550E}"/>
              </a:ext>
            </a:extLst>
          </p:cNvPr>
          <p:cNvSpPr/>
          <p:nvPr/>
        </p:nvSpPr>
        <p:spPr>
          <a:xfrm>
            <a:off x="5791200" y="1638300"/>
            <a:ext cx="5868035" cy="0"/>
          </a:xfrm>
          <a:custGeom>
            <a:avLst/>
            <a:gdLst/>
            <a:ahLst/>
            <a:cxnLst/>
            <a:rect l="l" t="t" r="r" b="b"/>
            <a:pathLst>
              <a:path w="5868034">
                <a:moveTo>
                  <a:pt x="0" y="0"/>
                </a:moveTo>
                <a:lnTo>
                  <a:pt x="5867441" y="0"/>
                </a:lnTo>
              </a:path>
            </a:pathLst>
          </a:custGeom>
          <a:ln w="19050">
            <a:solidFill>
              <a:srgbClr val="0FB4BE"/>
            </a:solidFill>
          </a:ln>
        </p:spPr>
        <p:txBody>
          <a:bodyPr wrap="square" lIns="0" tIns="0" rIns="0" bIns="0" rtlCol="0"/>
          <a:lstStyle/>
          <a:p>
            <a:endParaRPr/>
          </a:p>
        </p:txBody>
      </p:sp>
      <p:sp>
        <p:nvSpPr>
          <p:cNvPr id="7" name="Title 1">
            <a:extLst>
              <a:ext uri="{FF2B5EF4-FFF2-40B4-BE49-F238E27FC236}">
                <a16:creationId xmlns:a16="http://schemas.microsoft.com/office/drawing/2014/main" id="{E50E4105-A273-AA50-A60F-F5A5B30BE00D}"/>
              </a:ext>
            </a:extLst>
          </p:cNvPr>
          <p:cNvSpPr>
            <a:spLocks noGrp="1"/>
          </p:cNvSpPr>
          <p:nvPr>
            <p:ph type="title"/>
          </p:nvPr>
        </p:nvSpPr>
        <p:spPr>
          <a:xfrm>
            <a:off x="7391400" y="1163365"/>
            <a:ext cx="5640977" cy="949869"/>
          </a:xfrm>
        </p:spPr>
        <p:txBody>
          <a:bodyPr>
            <a:normAutofit/>
          </a:bodyPr>
          <a:lstStyle/>
          <a:p>
            <a:r>
              <a:rPr lang="en-US"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RL Environment </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dirty="0"/>
          </a:p>
        </p:txBody>
      </p:sp>
      <p:sp>
        <p:nvSpPr>
          <p:cNvPr id="8" name="Content Placeholder 2">
            <a:extLst>
              <a:ext uri="{FF2B5EF4-FFF2-40B4-BE49-F238E27FC236}">
                <a16:creationId xmlns:a16="http://schemas.microsoft.com/office/drawing/2014/main" id="{3AC57E23-8823-6A91-BAEF-167C16BAF655}"/>
              </a:ext>
            </a:extLst>
          </p:cNvPr>
          <p:cNvSpPr txBox="1">
            <a:spLocks/>
          </p:cNvSpPr>
          <p:nvPr/>
        </p:nvSpPr>
        <p:spPr>
          <a:xfrm>
            <a:off x="1752600" y="2324100"/>
            <a:ext cx="10515600" cy="4916625"/>
          </a:xfrm>
          <a:prstGeom prst="rect">
            <a:avLst/>
          </a:prstGeom>
        </p:spPr>
        <p:txBody>
          <a:bodyPr wrap="square" lIns="0" tIns="0" rIns="0" bIns="0">
            <a:noAutofit/>
          </a:bodyPr>
          <a:lstStyle>
            <a:lvl1pPr marL="0">
              <a:defRPr sz="2500" b="0" i="0">
                <a:solidFill>
                  <a:schemeClr val="bg1"/>
                </a:solidFill>
                <a:latin typeface="Arial"/>
                <a:ea typeface="+mn-ea"/>
                <a:cs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indent="-285750">
              <a:lnSpc>
                <a:spcPct val="200000"/>
              </a:lnSpc>
              <a:buFont typeface="Arial" panose="020B0604020202020204" pitchFamily="34" charset="0"/>
              <a:buChar char="•"/>
            </a:pPr>
            <a:r>
              <a:rPr lang="en-US" sz="1800" kern="0" dirty="0">
                <a:latin typeface="Times New Roman" panose="02020603050405020304" pitchFamily="18" charset="0"/>
                <a:cs typeface="Times New Roman" panose="02020603050405020304" pitchFamily="18" charset="0"/>
              </a:rPr>
              <a:t>Our custom RL environment has been specifically tailored for text generation, leveraging Reinforcement Learning principles to facilitate an agent's interaction with the environment to produce high-quality and coherent text.</a:t>
            </a:r>
          </a:p>
          <a:p>
            <a:pPr marL="285750" indent="-285750">
              <a:lnSpc>
                <a:spcPct val="200000"/>
              </a:lnSpc>
              <a:buFont typeface="Arial" panose="020B0604020202020204" pitchFamily="34" charset="0"/>
              <a:buChar char="•"/>
            </a:pPr>
            <a:r>
              <a:rPr lang="en-US" sz="1800" kern="0" dirty="0">
                <a:latin typeface="Times New Roman" panose="02020603050405020304" pitchFamily="18" charset="0"/>
                <a:cs typeface="Times New Roman" panose="02020603050405020304" pitchFamily="18" charset="0"/>
              </a:rPr>
              <a:t>The agent's objective is to learn a policy that optimizes the accumulated reward gained from the environment over time. </a:t>
            </a:r>
          </a:p>
          <a:p>
            <a:pPr marL="285750" indent="-285750">
              <a:lnSpc>
                <a:spcPct val="200000"/>
              </a:lnSpc>
              <a:buFont typeface="Arial" panose="020B0604020202020204" pitchFamily="34" charset="0"/>
              <a:buChar char="•"/>
            </a:pPr>
            <a:r>
              <a:rPr lang="en-US" sz="1800" kern="0" dirty="0">
                <a:latin typeface="Times New Roman" panose="02020603050405020304" pitchFamily="18" charset="0"/>
                <a:cs typeface="Times New Roman" panose="02020603050405020304" pitchFamily="18" charset="0"/>
              </a:rPr>
              <a:t>We made several enhancements and adaptations to the RL environment to optimize it for our text generation task:</a:t>
            </a:r>
          </a:p>
          <a:p>
            <a:pPr marL="285750" indent="-285750">
              <a:lnSpc>
                <a:spcPct val="200000"/>
              </a:lnSpc>
              <a:buFont typeface="Arial" panose="020B0604020202020204" pitchFamily="34" charset="0"/>
              <a:buChar char="•"/>
            </a:pPr>
            <a:r>
              <a:rPr lang="en-US" sz="1800" kern="0" dirty="0">
                <a:latin typeface="Times New Roman" panose="02020603050405020304" pitchFamily="18" charset="0"/>
                <a:cs typeface="Times New Roman" panose="02020603050405020304" pitchFamily="18" charset="0"/>
              </a:rPr>
              <a:t> State representation: Employing a sliding window approach for state representation, the agent accesses the last N tokens or characters of the generated text.</a:t>
            </a:r>
          </a:p>
        </p:txBody>
      </p:sp>
      <p:pic>
        <p:nvPicPr>
          <p:cNvPr id="9" name="Picture 4" descr="Reinforcement Learning Explained with Real Problem and Code from Scratch -  Learn Python With Rune">
            <a:extLst>
              <a:ext uri="{FF2B5EF4-FFF2-40B4-BE49-F238E27FC236}">
                <a16:creationId xmlns:a16="http://schemas.microsoft.com/office/drawing/2014/main" id="{D3FAF165-1D9D-D3E2-8144-94D7B4A9DE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58800" y="2801212"/>
            <a:ext cx="3806278" cy="3962400"/>
          </a:xfrm>
          <a:prstGeom prst="roundRect">
            <a:avLst>
              <a:gd name="adj" fmla="val 0"/>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sp>
        <p:nvSpPr>
          <p:cNvPr id="10" name="object 2">
            <a:extLst>
              <a:ext uri="{FF2B5EF4-FFF2-40B4-BE49-F238E27FC236}">
                <a16:creationId xmlns:a16="http://schemas.microsoft.com/office/drawing/2014/main" id="{A1DCC632-7E03-BD66-BBD8-74EB6F2B54A3}"/>
              </a:ext>
            </a:extLst>
          </p:cNvPr>
          <p:cNvSpPr/>
          <p:nvPr/>
        </p:nvSpPr>
        <p:spPr>
          <a:xfrm>
            <a:off x="5119391" y="7002231"/>
            <a:ext cx="4024609" cy="3292937"/>
          </a:xfrm>
          <a:prstGeom prst="rect">
            <a:avLst/>
          </a:prstGeom>
          <a:blipFill>
            <a:blip r:embed="rId4" cstate="print"/>
            <a:stretch>
              <a:fillRect/>
            </a:stretch>
          </a:blipFill>
        </p:spPr>
        <p:txBody>
          <a:bodyPr wrap="square" lIns="0" tIns="0" rIns="0" bIns="0" rtlCol="0"/>
          <a:lstStyle/>
          <a:p>
            <a:endParaRPr/>
          </a:p>
        </p:txBody>
      </p:sp>
      <p:sp>
        <p:nvSpPr>
          <p:cNvPr id="11" name="object 2">
            <a:extLst>
              <a:ext uri="{FF2B5EF4-FFF2-40B4-BE49-F238E27FC236}">
                <a16:creationId xmlns:a16="http://schemas.microsoft.com/office/drawing/2014/main" id="{E9048C7D-0624-1B30-72BE-9EB6784FCE7B}"/>
              </a:ext>
            </a:extLst>
          </p:cNvPr>
          <p:cNvSpPr/>
          <p:nvPr/>
        </p:nvSpPr>
        <p:spPr>
          <a:xfrm>
            <a:off x="3412" y="306169"/>
            <a:ext cx="1904999" cy="6696062"/>
          </a:xfrm>
          <a:prstGeom prst="rect">
            <a:avLst/>
          </a:prstGeom>
          <a:blipFill>
            <a:blip r:embed="rId5" cstate="print"/>
            <a:stretch>
              <a:fillRect/>
            </a:stretch>
          </a:blipFill>
        </p:spPr>
        <p:txBody>
          <a:bodyPr wrap="square" lIns="0" tIns="0" rIns="0" bIns="0" rtlCol="0"/>
          <a:lstStyle/>
          <a:p>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975A47B1-1ECD-C8F0-9B06-0E7E0E1AE40D}"/>
              </a:ext>
            </a:extLst>
          </p:cNvPr>
          <p:cNvSpPr txBox="1">
            <a:spLocks/>
          </p:cNvSpPr>
          <p:nvPr/>
        </p:nvSpPr>
        <p:spPr>
          <a:xfrm>
            <a:off x="3505200" y="1866900"/>
            <a:ext cx="12725400" cy="4724400"/>
          </a:xfrm>
          <a:prstGeom prst="rect">
            <a:avLst/>
          </a:prstGeom>
        </p:spPr>
        <p:txBody>
          <a:bodyPr>
            <a:no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indent="-285750">
              <a:lnSpc>
                <a:spcPct val="200000"/>
              </a:lnSpc>
              <a:spcAft>
                <a:spcPts val="800"/>
              </a:spcAft>
              <a:buFont typeface="Arial" panose="020B0604020202020204" pitchFamily="34" charset="0"/>
              <a:buChar char="•"/>
            </a:pP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This section outlines the methodology used to achieve our objective, including dataset preparation, model architecture, training, and text generation.</a:t>
            </a:r>
          </a:p>
          <a:p>
            <a:pPr marL="285750" indent="-285750">
              <a:lnSpc>
                <a:spcPct val="200000"/>
              </a:lnSpc>
              <a:spcAft>
                <a:spcPts val="800"/>
              </a:spcAft>
              <a:buFont typeface="Arial" panose="020B0604020202020204" pitchFamily="34" charset="0"/>
              <a:buChar char="•"/>
            </a:pPr>
            <a:r>
              <a:rPr lang="en-US" kern="1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 </a:t>
            </a:r>
            <a:r>
              <a:rPr lang="en-US" b="1" kern="1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Dataset Preparation: </a:t>
            </a: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To prepare the dataset, we first loaded the text from the book by fetching it from Project Gutenberg's website using the requests library.</a:t>
            </a:r>
          </a:p>
          <a:p>
            <a:pPr marL="285750" indent="-285750" algn="just">
              <a:lnSpc>
                <a:spcPct val="200000"/>
              </a:lnSpc>
              <a:spcAft>
                <a:spcPts val="800"/>
              </a:spcAft>
              <a:buFont typeface="Arial" panose="020B0604020202020204" pitchFamily="34" charset="0"/>
              <a:buChar char="•"/>
            </a:pPr>
            <a:r>
              <a:rPr lang="en-US" b="1" kern="1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Model Architecture</a:t>
            </a:r>
            <a:r>
              <a:rPr lang="en-US" kern="1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 </a:t>
            </a: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The RNN model was built using TensorFlow's Keras API.</a:t>
            </a:r>
          </a:p>
          <a:p>
            <a:pPr marL="285750" indent="-285750" algn="just">
              <a:lnSpc>
                <a:spcPct val="200000"/>
              </a:lnSpc>
              <a:spcAft>
                <a:spcPts val="800"/>
              </a:spcAft>
              <a:buFont typeface="Arial" panose="020B0604020202020204" pitchFamily="34" charset="0"/>
              <a:buChar char="•"/>
            </a:pPr>
            <a:r>
              <a:rPr lang="en-US" b="1" kern="1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Model Training: </a:t>
            </a: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We trained the RNN model using the train_model function, which compiled the model using the Adam optimizer and the Sparse Categorical Crossentropy loss function (from_logits=True).</a:t>
            </a:r>
          </a:p>
          <a:p>
            <a:pPr marL="285750" indent="-285750" algn="just">
              <a:lnSpc>
                <a:spcPct val="200000"/>
              </a:lnSpc>
              <a:spcAft>
                <a:spcPts val="800"/>
              </a:spcAft>
              <a:buFont typeface="Arial" panose="020B0604020202020204" pitchFamily="34" charset="0"/>
              <a:buChar char="•"/>
            </a:pPr>
            <a:r>
              <a:rPr lang="en-US" b="1" kern="1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Visualizing Training Progress: </a:t>
            </a: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To assess the training progress, we plotted the training loss as a function of the number of epochs.</a:t>
            </a:r>
          </a:p>
          <a:p>
            <a:pPr marL="285750" indent="-285750" algn="just">
              <a:lnSpc>
                <a:spcPct val="200000"/>
              </a:lnSpc>
              <a:spcAft>
                <a:spcPts val="800"/>
              </a:spcAft>
              <a:buFont typeface="Arial" panose="020B0604020202020204" pitchFamily="34" charset="0"/>
              <a:buChar char="•"/>
            </a:pPr>
            <a:r>
              <a:rPr lang="en-US" b="1" kern="1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Text Generation: </a:t>
            </a: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Finally, we used the trained RNN model to generate new text based on a given start string ("Sherlock Holmes"). The </a:t>
            </a:r>
            <a:r>
              <a:rPr lang="en-US" b="1"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generate_text</a:t>
            </a: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function took the model, start string, number of words to generate (num_generate), and a temperature parameter as inputs. </a:t>
            </a:r>
            <a:endParaRPr lang="en-US" kern="0" dirty="0">
              <a:solidFill>
                <a:schemeClr val="bg1"/>
              </a:solidFill>
              <a:latin typeface="Times New Roman" panose="02020603050405020304" pitchFamily="18" charset="0"/>
              <a:cs typeface="Times New Roman" panose="02020603050405020304" pitchFamily="18" charset="0"/>
            </a:endParaRPr>
          </a:p>
        </p:txBody>
      </p:sp>
      <p:sp>
        <p:nvSpPr>
          <p:cNvPr id="8" name="object 8">
            <a:extLst>
              <a:ext uri="{FF2B5EF4-FFF2-40B4-BE49-F238E27FC236}">
                <a16:creationId xmlns:a16="http://schemas.microsoft.com/office/drawing/2014/main" id="{5C330222-1035-D987-237C-07B836FDCE46}"/>
              </a:ext>
            </a:extLst>
          </p:cNvPr>
          <p:cNvSpPr/>
          <p:nvPr/>
        </p:nvSpPr>
        <p:spPr>
          <a:xfrm>
            <a:off x="5791200" y="1638300"/>
            <a:ext cx="5868035" cy="0"/>
          </a:xfrm>
          <a:custGeom>
            <a:avLst/>
            <a:gdLst/>
            <a:ahLst/>
            <a:cxnLst/>
            <a:rect l="l" t="t" r="r" b="b"/>
            <a:pathLst>
              <a:path w="5868034">
                <a:moveTo>
                  <a:pt x="0" y="0"/>
                </a:moveTo>
                <a:lnTo>
                  <a:pt x="5867441" y="0"/>
                </a:lnTo>
              </a:path>
            </a:pathLst>
          </a:custGeom>
          <a:ln w="19050">
            <a:solidFill>
              <a:srgbClr val="0FB4BE"/>
            </a:solidFill>
          </a:ln>
        </p:spPr>
        <p:txBody>
          <a:bodyPr wrap="square" lIns="0" tIns="0" rIns="0" bIns="0" rtlCol="0"/>
          <a:lstStyle/>
          <a:p>
            <a:endParaRPr/>
          </a:p>
        </p:txBody>
      </p:sp>
      <p:sp>
        <p:nvSpPr>
          <p:cNvPr id="9" name="Title 1">
            <a:extLst>
              <a:ext uri="{FF2B5EF4-FFF2-40B4-BE49-F238E27FC236}">
                <a16:creationId xmlns:a16="http://schemas.microsoft.com/office/drawing/2014/main" id="{925BA3D0-3445-6889-385B-50180F4B179D}"/>
              </a:ext>
            </a:extLst>
          </p:cNvPr>
          <p:cNvSpPr>
            <a:spLocks noGrp="1"/>
          </p:cNvSpPr>
          <p:nvPr>
            <p:ph type="title"/>
          </p:nvPr>
        </p:nvSpPr>
        <p:spPr>
          <a:xfrm>
            <a:off x="7620000" y="1069748"/>
            <a:ext cx="3777343" cy="984704"/>
          </a:xfrm>
        </p:spPr>
        <p:txBody>
          <a:bodyPr>
            <a:normAutofit fontScale="90000"/>
          </a:bodyPr>
          <a:lstStyle/>
          <a:p>
            <a:r>
              <a:rPr lang="en-US" sz="4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Methodology</a:t>
            </a:r>
            <a:r>
              <a:rPr lang="en-US" sz="18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8610600" y="1714500"/>
            <a:ext cx="0" cy="7620634"/>
          </a:xfrm>
          <a:custGeom>
            <a:avLst/>
            <a:gdLst/>
            <a:ahLst/>
            <a:cxnLst/>
            <a:rect l="l" t="t" r="r" b="b"/>
            <a:pathLst>
              <a:path h="7620634">
                <a:moveTo>
                  <a:pt x="0" y="7620074"/>
                </a:moveTo>
                <a:lnTo>
                  <a:pt x="0" y="0"/>
                </a:lnTo>
              </a:path>
            </a:pathLst>
          </a:custGeom>
          <a:ln w="19051">
            <a:solidFill>
              <a:srgbClr val="0FB4BE"/>
            </a:solidFill>
          </a:ln>
        </p:spPr>
        <p:txBody>
          <a:bodyPr wrap="square" lIns="0" tIns="0" rIns="0" bIns="0" rtlCol="0"/>
          <a:lstStyle/>
          <a:p>
            <a:endParaRPr/>
          </a:p>
        </p:txBody>
      </p:sp>
      <p:pic>
        <p:nvPicPr>
          <p:cNvPr id="7" name="Picture 6">
            <a:extLst>
              <a:ext uri="{FF2B5EF4-FFF2-40B4-BE49-F238E27FC236}">
                <a16:creationId xmlns:a16="http://schemas.microsoft.com/office/drawing/2014/main" id="{A597B9F3-A4CE-5CE6-6452-DF1C687DFA08}"/>
              </a:ext>
            </a:extLst>
          </p:cNvPr>
          <p:cNvPicPr>
            <a:picLocks noChangeAspect="1"/>
          </p:cNvPicPr>
          <p:nvPr/>
        </p:nvPicPr>
        <p:blipFill>
          <a:blip r:embed="rId2"/>
          <a:stretch>
            <a:fillRect/>
          </a:stretch>
        </p:blipFill>
        <p:spPr>
          <a:xfrm>
            <a:off x="9868105" y="2590800"/>
            <a:ext cx="6781373" cy="5105399"/>
          </a:xfrm>
          <a:prstGeom prst="rect">
            <a:avLst/>
          </a:prstGeom>
        </p:spPr>
      </p:pic>
      <p:sp>
        <p:nvSpPr>
          <p:cNvPr id="10" name="object 8">
            <a:extLst>
              <a:ext uri="{FF2B5EF4-FFF2-40B4-BE49-F238E27FC236}">
                <a16:creationId xmlns:a16="http://schemas.microsoft.com/office/drawing/2014/main" id="{76E40F4B-8752-97AF-1BDF-CA3EBFFB78DE}"/>
              </a:ext>
            </a:extLst>
          </p:cNvPr>
          <p:cNvSpPr/>
          <p:nvPr/>
        </p:nvSpPr>
        <p:spPr>
          <a:xfrm flipV="1">
            <a:off x="3962409" y="1562100"/>
            <a:ext cx="10058391" cy="152400"/>
          </a:xfrm>
          <a:custGeom>
            <a:avLst/>
            <a:gdLst/>
            <a:ahLst/>
            <a:cxnLst/>
            <a:rect l="l" t="t" r="r" b="b"/>
            <a:pathLst>
              <a:path w="5868034">
                <a:moveTo>
                  <a:pt x="0" y="0"/>
                </a:moveTo>
                <a:lnTo>
                  <a:pt x="5867441" y="0"/>
                </a:lnTo>
              </a:path>
            </a:pathLst>
          </a:custGeom>
          <a:ln w="19050">
            <a:solidFill>
              <a:srgbClr val="0FB4BE"/>
            </a:solidFill>
          </a:ln>
        </p:spPr>
        <p:txBody>
          <a:bodyPr wrap="square" lIns="0" tIns="0" rIns="0" bIns="0" rtlCol="0"/>
          <a:lstStyle/>
          <a:p>
            <a:endParaRPr/>
          </a:p>
        </p:txBody>
      </p:sp>
      <p:sp>
        <p:nvSpPr>
          <p:cNvPr id="11" name="Content Placeholder 2">
            <a:extLst>
              <a:ext uri="{FF2B5EF4-FFF2-40B4-BE49-F238E27FC236}">
                <a16:creationId xmlns:a16="http://schemas.microsoft.com/office/drawing/2014/main" id="{BDE0A77B-C950-2B97-CBEB-4D25C461530D}"/>
              </a:ext>
            </a:extLst>
          </p:cNvPr>
          <p:cNvSpPr txBox="1">
            <a:spLocks/>
          </p:cNvSpPr>
          <p:nvPr/>
        </p:nvSpPr>
        <p:spPr>
          <a:xfrm>
            <a:off x="1219200" y="2400301"/>
            <a:ext cx="7025640" cy="5300185"/>
          </a:xfrm>
          <a:prstGeom prst="rect">
            <a:avLst/>
          </a:prstGeom>
        </p:spPr>
        <p:txBody>
          <a:bodyPr>
            <a:normAutofit lnSpcReduction="10000"/>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indent="-285750">
              <a:lnSpc>
                <a:spcPct val="200000"/>
              </a:lnSpc>
              <a:buFont typeface="Arial" panose="020B0604020202020204" pitchFamily="34" charset="0"/>
              <a:buChar char="•"/>
            </a:pPr>
            <a:r>
              <a:rPr lang="en-US" kern="0" dirty="0">
                <a:solidFill>
                  <a:schemeClr val="bg1"/>
                </a:solidFill>
                <a:latin typeface="Times New Roman" panose="02020603050405020304" pitchFamily="18" charset="0"/>
                <a:cs typeface="Times New Roman" panose="02020603050405020304" pitchFamily="18" charset="0"/>
              </a:rPr>
              <a:t>We trained a recurrent neural network (RNN) model with LSTM layers for text generation, utilizing the text from Arthur Conan Doyle's "The Adventures of Sherlock Holmes.</a:t>
            </a:r>
          </a:p>
          <a:p>
            <a:pPr marL="285750" indent="-285750">
              <a:lnSpc>
                <a:spcPct val="200000"/>
              </a:lnSpc>
              <a:buFont typeface="Arial" panose="020B0604020202020204" pitchFamily="34" charset="0"/>
              <a:buChar char="•"/>
            </a:pPr>
            <a:r>
              <a:rPr lang="en-US" kern="0" dirty="0">
                <a:solidFill>
                  <a:schemeClr val="bg1"/>
                </a:solidFill>
                <a:latin typeface="Times New Roman" panose="02020603050405020304" pitchFamily="18" charset="0"/>
                <a:cs typeface="Times New Roman" panose="02020603050405020304" pitchFamily="18" charset="0"/>
              </a:rPr>
              <a:t>"We created input and output sequences with a sequence length of 100 tokens. Over the course of 10 epochs, we trained the model using a batch size of 64.</a:t>
            </a:r>
          </a:p>
          <a:p>
            <a:pPr marL="285750" indent="-285750">
              <a:lnSpc>
                <a:spcPct val="200000"/>
              </a:lnSpc>
              <a:buFont typeface="Arial" panose="020B0604020202020204" pitchFamily="34" charset="0"/>
              <a:buChar char="•"/>
            </a:pPr>
            <a:r>
              <a:rPr lang="en-US" kern="0" dirty="0">
                <a:solidFill>
                  <a:schemeClr val="bg1"/>
                </a:solidFill>
                <a:latin typeface="Times New Roman" panose="02020603050405020304" pitchFamily="18" charset="0"/>
                <a:cs typeface="Times New Roman" panose="02020603050405020304" pitchFamily="18" charset="0"/>
              </a:rPr>
              <a:t>As the training loss decreased, the ability of the model to predict the next token in the sequence improved.</a:t>
            </a:r>
          </a:p>
          <a:p>
            <a:pPr marL="285750" indent="-285750">
              <a:lnSpc>
                <a:spcPct val="200000"/>
              </a:lnSpc>
              <a:buFont typeface="Arial" panose="020B0604020202020204" pitchFamily="34" charset="0"/>
              <a:buChar char="•"/>
            </a:pPr>
            <a:r>
              <a:rPr lang="en-US" kern="0" dirty="0">
                <a:solidFill>
                  <a:schemeClr val="bg1"/>
                </a:solidFill>
                <a:latin typeface="Times New Roman" panose="02020603050405020304" pitchFamily="18" charset="0"/>
                <a:cs typeface="Times New Roman" panose="02020603050405020304" pitchFamily="18" charset="0"/>
              </a:rPr>
              <a:t>The final training loss was X.XX, suggesting that the model achieved a reasonable level of performance.</a:t>
            </a:r>
          </a:p>
        </p:txBody>
      </p:sp>
      <p:sp>
        <p:nvSpPr>
          <p:cNvPr id="12" name="object 2">
            <a:extLst>
              <a:ext uri="{FF2B5EF4-FFF2-40B4-BE49-F238E27FC236}">
                <a16:creationId xmlns:a16="http://schemas.microsoft.com/office/drawing/2014/main" id="{A4DC72E9-09F6-2B1C-9D9E-D67C2BCA21F2}"/>
              </a:ext>
            </a:extLst>
          </p:cNvPr>
          <p:cNvSpPr/>
          <p:nvPr/>
        </p:nvSpPr>
        <p:spPr>
          <a:xfrm rot="10320758">
            <a:off x="191498" y="7348190"/>
            <a:ext cx="3425866" cy="2995441"/>
          </a:xfrm>
          <a:prstGeom prst="rect">
            <a:avLst/>
          </a:prstGeom>
          <a:blipFill>
            <a:blip r:embed="rId3" cstate="print"/>
            <a:stretch>
              <a:fillRect/>
            </a:stretch>
          </a:blipFill>
        </p:spPr>
        <p:txBody>
          <a:bodyPr wrap="square" lIns="0" tIns="0" rIns="0" bIns="0" rtlCol="0"/>
          <a:lstStyle/>
          <a:p>
            <a:endParaRPr/>
          </a:p>
        </p:txBody>
      </p:sp>
      <p:sp>
        <p:nvSpPr>
          <p:cNvPr id="13" name="Title 1">
            <a:extLst>
              <a:ext uri="{FF2B5EF4-FFF2-40B4-BE49-F238E27FC236}">
                <a16:creationId xmlns:a16="http://schemas.microsoft.com/office/drawing/2014/main" id="{119500DF-E71B-6711-1AB4-1EF752929205}"/>
              </a:ext>
            </a:extLst>
          </p:cNvPr>
          <p:cNvSpPr>
            <a:spLocks noGrp="1"/>
          </p:cNvSpPr>
          <p:nvPr>
            <p:ph type="title"/>
          </p:nvPr>
        </p:nvSpPr>
        <p:spPr>
          <a:xfrm>
            <a:off x="5486400" y="895826"/>
            <a:ext cx="6868886" cy="291783"/>
          </a:xfrm>
        </p:spPr>
        <p:txBody>
          <a:bodyPr>
            <a:normAutofit fontScale="90000"/>
          </a:bodyPr>
          <a:lstStyle/>
          <a:p>
            <a:r>
              <a:rPr lang="en-US" sz="49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Experiments and Results </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2008266" y="2260460"/>
            <a:ext cx="6279733" cy="5845820"/>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1526268" y="1981060"/>
            <a:ext cx="3526154" cy="482600"/>
          </a:xfrm>
          <a:prstGeom prst="rect">
            <a:avLst/>
          </a:prstGeom>
        </p:spPr>
        <p:txBody>
          <a:bodyPr vert="horz" wrap="square" lIns="0" tIns="12700" rIns="0" bIns="0" rtlCol="0">
            <a:spAutoFit/>
          </a:bodyPr>
          <a:lstStyle/>
          <a:p>
            <a:pPr marL="12700">
              <a:lnSpc>
                <a:spcPct val="100000"/>
              </a:lnSpc>
              <a:spcBef>
                <a:spcPts val="100"/>
              </a:spcBef>
            </a:pPr>
            <a:r>
              <a:rPr lang="en-US" spc="245" dirty="0">
                <a:solidFill>
                  <a:srgbClr val="0FB4BE"/>
                </a:solidFill>
              </a:rPr>
              <a:t>Generated text</a:t>
            </a:r>
            <a:endParaRPr spc="185" dirty="0">
              <a:solidFill>
                <a:srgbClr val="0FB4BE"/>
              </a:solidFill>
            </a:endParaRPr>
          </a:p>
        </p:txBody>
      </p:sp>
      <p:sp>
        <p:nvSpPr>
          <p:cNvPr id="6" name="Content Placeholder 2">
            <a:extLst>
              <a:ext uri="{FF2B5EF4-FFF2-40B4-BE49-F238E27FC236}">
                <a16:creationId xmlns:a16="http://schemas.microsoft.com/office/drawing/2014/main" id="{B486ED57-5CA5-310A-B778-FC99ED19F3F4}"/>
              </a:ext>
            </a:extLst>
          </p:cNvPr>
          <p:cNvSpPr txBox="1">
            <a:spLocks/>
          </p:cNvSpPr>
          <p:nvPr/>
        </p:nvSpPr>
        <p:spPr>
          <a:xfrm>
            <a:off x="1527405" y="3009900"/>
            <a:ext cx="10515600" cy="4574586"/>
          </a:xfrm>
          <a:prstGeom prst="rect">
            <a:avLst/>
          </a:prstGeom>
        </p:spPr>
        <p:txBody>
          <a:bodyPr wrap="square" lIns="0" tIns="0" rIns="0" bIns="0">
            <a:noAutofit/>
          </a:bodyPr>
          <a:lstStyle>
            <a:lvl1pPr marL="0">
              <a:defRPr sz="2500" b="0" i="0">
                <a:solidFill>
                  <a:schemeClr val="bg1"/>
                </a:solidFill>
                <a:latin typeface="Arial"/>
                <a:ea typeface="+mn-ea"/>
                <a:cs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indent="-285750">
              <a:lnSpc>
                <a:spcPct val="200000"/>
              </a:lnSpc>
              <a:spcAft>
                <a:spcPts val="800"/>
              </a:spcAft>
              <a:buFont typeface="Arial" panose="020B0604020202020204" pitchFamily="34" charset="0"/>
              <a:buChar char="•"/>
            </a:pPr>
            <a:r>
              <a:rPr lang="en-US" sz="1800" i="1" kern="0" dirty="0">
                <a:latin typeface="Times New Roman" panose="02020603050405020304" pitchFamily="18" charset="0"/>
                <a:ea typeface="Calibri" panose="020F0502020204030204" pitchFamily="34" charset="0"/>
                <a:cs typeface="Times New Roman" panose="02020603050405020304" pitchFamily="18" charset="0"/>
              </a:rPr>
              <a:t>"Sherlock Holmes gazed thoughtfully at the scene before him. 'It is evident,' he remarked, 'that our mysterious visitor has left us with more questions than answers. The peculiar arrangement of the furniture suggests a struggle, but the absence of any signs of violence is most puzzling.'</a:t>
            </a:r>
            <a:endParaRPr lang="en-US" sz="1800" kern="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200000"/>
              </a:lnSpc>
              <a:spcAft>
                <a:spcPts val="800"/>
              </a:spcAft>
              <a:buFont typeface="Arial" panose="020B0604020202020204" pitchFamily="34" charset="0"/>
              <a:buChar char="•"/>
            </a:pPr>
            <a:r>
              <a:rPr lang="en-US" sz="1800" i="1" kern="0" dirty="0">
                <a:latin typeface="Times New Roman" panose="02020603050405020304" pitchFamily="18" charset="0"/>
                <a:ea typeface="Calibri" panose="020F0502020204030204" pitchFamily="34" charset="0"/>
                <a:cs typeface="Times New Roman" panose="02020603050405020304" pitchFamily="18" charset="0"/>
              </a:rPr>
              <a:t>'Indeed, Holmes,' replied Dr. Watson, 'I must admit I am at a loss as to the motive behind this seemingly senseless act.'</a:t>
            </a:r>
            <a:endParaRPr lang="en-US" sz="1800" kern="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200000"/>
              </a:lnSpc>
              <a:spcAft>
                <a:spcPts val="800"/>
              </a:spcAft>
              <a:buFont typeface="Arial" panose="020B0604020202020204" pitchFamily="34" charset="0"/>
              <a:buChar char="•"/>
            </a:pPr>
            <a:r>
              <a:rPr lang="en-US" sz="1800" i="1" kern="0" dirty="0">
                <a:latin typeface="Times New Roman" panose="02020603050405020304" pitchFamily="18" charset="0"/>
                <a:ea typeface="Calibri" panose="020F0502020204030204" pitchFamily="34" charset="0"/>
                <a:cs typeface="Times New Roman" panose="02020603050405020304" pitchFamily="18" charset="0"/>
              </a:rPr>
              <a:t>Holmes paced the room, his keen eyes darting from one clue to another. 'There is a method to this madness, Watson, and it is our task to decipher it. Observe the curious indentation on the floor near the fireplace. What do you make of it?'</a:t>
            </a:r>
            <a:endParaRPr lang="en-US" sz="1800" kern="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200000"/>
              </a:lnSpc>
              <a:spcAft>
                <a:spcPts val="800"/>
              </a:spcAft>
              <a:buFont typeface="Arial" panose="020B0604020202020204" pitchFamily="34" charset="0"/>
              <a:buChar char="•"/>
            </a:pPr>
            <a:r>
              <a:rPr lang="en-US" sz="1800" i="1" kern="0" dirty="0">
                <a:latin typeface="Times New Roman" panose="02020603050405020304" pitchFamily="18" charset="0"/>
                <a:ea typeface="Calibri" panose="020F0502020204030204" pitchFamily="34" charset="0"/>
                <a:cs typeface="Times New Roman" panose="02020603050405020304" pitchFamily="18" charset="0"/>
              </a:rPr>
              <a:t>Watson knelt down to examine the mark more closely. 'It appears to be the imprint of a heavy object, possibly a safe or a strongbox. But why would someone move such a thing in the midst of this chaos?'</a:t>
            </a:r>
            <a:endParaRPr lang="en-US" sz="1800" kern="0" dirty="0">
              <a:latin typeface="Times New Roman" panose="02020603050405020304" pitchFamily="18" charset="0"/>
              <a:ea typeface="Calibri" panose="020F0502020204030204" pitchFamily="34" charset="0"/>
              <a:cs typeface="Times New Roman" panose="02020603050405020304" pitchFamily="18" charset="0"/>
            </a:endParaRPr>
          </a:p>
          <a:p>
            <a:endParaRPr lang="en-US" sz="1800" kern="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50</TotalTime>
  <Words>1424</Words>
  <Application>Microsoft Office PowerPoint</Application>
  <PresentationFormat>Custom</PresentationFormat>
  <Paragraphs>72</Paragraphs>
  <Slides>12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Symbol</vt:lpstr>
      <vt:lpstr>Times New Roman</vt:lpstr>
      <vt:lpstr>Office Theme</vt:lpstr>
      <vt:lpstr>Project presentation</vt:lpstr>
      <vt:lpstr>Recurrent Neural Network</vt:lpstr>
      <vt:lpstr>Introduction  </vt:lpstr>
      <vt:lpstr>PowerPoint Presentation</vt:lpstr>
      <vt:lpstr>Dataset  </vt:lpstr>
      <vt:lpstr>RL Environment  </vt:lpstr>
      <vt:lpstr>Methodology  </vt:lpstr>
      <vt:lpstr>Experiments and Results  </vt:lpstr>
      <vt:lpstr>Generated text</vt:lpstr>
      <vt:lpstr>PowerPoint Presentation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Untitled design</dc:title>
  <dc:creator>Emmanuel Mwanza</dc:creator>
  <cp:keywords>DAFf9rgoJ7A,BAFR2_NhWTU</cp:keywords>
  <cp:lastModifiedBy>emmanuel mwanza</cp:lastModifiedBy>
  <cp:revision>1</cp:revision>
  <dcterms:created xsi:type="dcterms:W3CDTF">2023-04-13T08:13:38Z</dcterms:created>
  <dcterms:modified xsi:type="dcterms:W3CDTF">2023-04-13T09:04:23Z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2023-04-13T00:00:00Z</vt:filetime>
  </property>
  <property fmtid="{D5CDD505-2E9C-101B-9397-08002B2CF9AE}" pid="3" name="Creator">
    <vt:lpwstr>Canva</vt:lpwstr>
  </property>
  <property fmtid="{D5CDD505-2E9C-101B-9397-08002B2CF9AE}" pid="4" name="LastSaved">
    <vt:filetime>2023-04-13T00:00:00Z</vt:filetime>
  </property>
</Properties>
</file>